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theme/themeOverride12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ppt/theme/themeOverride13.xml" ContentType="application/vnd.openxmlformats-officedocument.themeOverr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0" r:id="rId3"/>
    <p:sldId id="257" r:id="rId4"/>
    <p:sldId id="274" r:id="rId5"/>
    <p:sldId id="276" r:id="rId6"/>
    <p:sldId id="25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9" r:id="rId15"/>
    <p:sldId id="280" r:id="rId16"/>
    <p:sldId id="271" r:id="rId17"/>
    <p:sldId id="278" r:id="rId18"/>
    <p:sldId id="272" r:id="rId19"/>
    <p:sldId id="259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ilip\Desktop\Pr&#225;ce\2011\SROVNANI%20-%203%20a%204%20skupina%20+%20Kontroln&#237;%20skupina\SROVNANI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ilip\Desktop\Pr&#225;ce\2011\SROVNANI%20-%203%20a%204%20skupina%20+%20Kontroln&#237;%20skupina\SROVNANI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ilip\Desktop\Pr&#225;ce\2011\SROVNANI%20-%203%20a%204%20skupina%20+%20Kontroln&#237;%20skupina\SROVNANI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ilip\Desktop\Pr&#225;ce\2011\SROVNANI%20-%203%20a%204%20skupina%20+%20Kontroln&#237;%20skupina\SROVNANI.xlsx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ilip\Desktop\Pr&#225;ce\2011\SROVNANI%20-%203%20a%204%20skupina%20+%20Kontroln&#237;%20skupina\SROVNANI.xlsx" TargetMode="External"/><Relationship Id="rId1" Type="http://schemas.openxmlformats.org/officeDocument/2006/relationships/themeOverride" Target="../theme/themeOverride13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ilip\Desktop\Pr&#225;ce\2011\SROVNANI%20-%203%20a%204%20skupina%20+%20Kontroln&#237;%20skupina\SROVNANI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ilip\Desktop\Pr&#225;ce\2011\SROVNANI%20-%203%20a%204%20skupina%20+%20Kontroln&#237;%20skupina\SROVNANI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ilip\Desktop\Pr&#225;ce\2011\SROVNANI%20-%203%20a%204%20skupina%20+%20Kontroln&#237;%20skupina\SROVNANI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ilip\Desktop\Pr&#225;ce\2011\SROVNANI%20-%203%20a%204%20skupina%20+%20Kontroln&#237;%20skupina\SROVNANI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ilip\Desktop\Pr&#225;ce\2011\SROVNANI%20-%203%20a%204%20skupina%20+%20Kontroln&#237;%20skupina\SROVNANI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ilip\Desktop\Pr&#225;ce\2011\SROVNANI%20-%203%20a%204%20skupina%20+%20Kontroln&#237;%20skupina\SROVNANI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ilip\Desktop\Pr&#225;ce\2011\SROVNANI%20-%203%20a%204%20skupina%20+%20Kontroln&#237;%20skupina\SROVNANI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ilip\Desktop\Pr&#225;ce\2011\SROVNANI%20-%203%20a%204%20skupina%20+%20Kontroln&#237;%20skupina\SROVNANI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Po</a:t>
            </a:r>
            <a:r>
              <a:rPr lang="cs-CZ" sz="1400"/>
              <a:t>hlaví respondentů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List1!$Q$12</c:f>
              <c:strCache>
                <c:ptCount val="1"/>
                <c:pt idx="0">
                  <c:v>Skupina pečujících</c:v>
                </c:pt>
              </c:strCache>
            </c:strRef>
          </c:tx>
          <c:spPr>
            <a:solidFill>
              <a:srgbClr val="9BBB59"/>
            </a:solidFill>
          </c:spPr>
          <c:cat>
            <c:strRef>
              <c:f>(List1!$R$10,List1!$T$10,List1!$V$10)</c:f>
              <c:strCache>
                <c:ptCount val="3"/>
                <c:pt idx="0">
                  <c:v>Muž</c:v>
                </c:pt>
                <c:pt idx="1">
                  <c:v>Žena</c:v>
                </c:pt>
                <c:pt idx="2">
                  <c:v>Neodpovědělo</c:v>
                </c:pt>
              </c:strCache>
            </c:strRef>
          </c:cat>
          <c:val>
            <c:numRef>
              <c:f>(List1!$S$12,List1!$U$12,List1!$W$12)</c:f>
              <c:numCache>
                <c:formatCode>0.00%</c:formatCode>
                <c:ptCount val="3"/>
                <c:pt idx="0">
                  <c:v>0.14836223506743795</c:v>
                </c:pt>
                <c:pt idx="1">
                  <c:v>0.84778420038535662</c:v>
                </c:pt>
                <c:pt idx="2">
                  <c:v>3.8535645472061774E-3</c:v>
                </c:pt>
              </c:numCache>
            </c:numRef>
          </c:val>
        </c:ser>
        <c:ser>
          <c:idx val="1"/>
          <c:order val="1"/>
          <c:tx>
            <c:strRef>
              <c:f>List1!$Q$13</c:f>
              <c:strCache>
                <c:ptCount val="1"/>
                <c:pt idx="0">
                  <c:v>Kontrolní skupina</c:v>
                </c:pt>
              </c:strCache>
            </c:strRef>
          </c:tx>
          <c:spPr>
            <a:solidFill>
              <a:srgbClr val="F79646"/>
            </a:solidFill>
            <a:effectLst>
              <a:outerShdw sx="1000" sy="1000" rotWithShape="0">
                <a:srgbClr val="000000"/>
              </a:outerShdw>
            </a:effectLst>
          </c:spPr>
          <c:cat>
            <c:strRef>
              <c:f>(List1!$R$10,List1!$T$10,List1!$V$10)</c:f>
              <c:strCache>
                <c:ptCount val="3"/>
                <c:pt idx="0">
                  <c:v>Muž</c:v>
                </c:pt>
                <c:pt idx="1">
                  <c:v>Žena</c:v>
                </c:pt>
                <c:pt idx="2">
                  <c:v>Neodpovědělo</c:v>
                </c:pt>
              </c:strCache>
            </c:strRef>
          </c:cat>
          <c:val>
            <c:numRef>
              <c:f>(List1!$S$13,List1!$U$13,List1!$W$13)</c:f>
              <c:numCache>
                <c:formatCode>0.00%</c:formatCode>
                <c:ptCount val="3"/>
                <c:pt idx="0">
                  <c:v>0.12786885245901639</c:v>
                </c:pt>
                <c:pt idx="1">
                  <c:v>0.84918032786885245</c:v>
                </c:pt>
                <c:pt idx="2">
                  <c:v>2.2950819672131192E-2</c:v>
                </c:pt>
              </c:numCache>
            </c:numRef>
          </c:val>
        </c:ser>
        <c:axId val="50095616"/>
        <c:axId val="50103808"/>
      </c:barChart>
      <c:catAx>
        <c:axId val="50095616"/>
        <c:scaling>
          <c:orientation val="minMax"/>
        </c:scaling>
        <c:axPos val="b"/>
        <c:majorGridlines>
          <c:spPr>
            <a:ln cap="rnd">
              <a:prstDash val="lgDashDotDot"/>
              <a:bevel/>
            </a:ln>
          </c:spPr>
        </c:majorGridlines>
        <c:numFmt formatCode="General" sourceLinked="0"/>
        <c:majorTickMark val="none"/>
        <c:tickLblPos val="nextTo"/>
        <c:crossAx val="50103808"/>
        <c:crosses val="autoZero"/>
        <c:auto val="1"/>
        <c:lblAlgn val="ctr"/>
        <c:lblOffset val="100"/>
      </c:catAx>
      <c:valAx>
        <c:axId val="50103808"/>
        <c:scaling>
          <c:orientation val="minMax"/>
        </c:scaling>
        <c:axPos val="l"/>
        <c:majorGridlines>
          <c:spPr>
            <a:ln cap="rnd">
              <a:prstDash val="sysDot"/>
              <a:bevel/>
            </a:ln>
          </c:spPr>
        </c:majorGridlines>
        <c:numFmt formatCode="0.00%" sourceLinked="0"/>
        <c:majorTickMark val="none"/>
        <c:tickLblPos val="nextTo"/>
        <c:txPr>
          <a:bodyPr/>
          <a:lstStyle/>
          <a:p>
            <a:pPr>
              <a:defRPr b="1"/>
            </a:pPr>
            <a:endParaRPr lang="cs-CZ"/>
          </a:p>
        </c:txPr>
        <c:crossAx val="5009561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900" b="1"/>
            </a:pPr>
            <a:endParaRPr lang="cs-CZ"/>
          </a:p>
        </c:txPr>
      </c:dTable>
      <c:spPr>
        <a:solidFill>
          <a:srgbClr val="4F81BD">
            <a:alpha val="10000"/>
          </a:srgbClr>
        </a:solidFill>
      </c:spPr>
    </c:plotArea>
    <c:plotVisOnly val="1"/>
    <c:dispBlanksAs val="gap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cs-CZ"/>
    </a:p>
  </c:txPr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cs-CZ" sz="1400"/>
              <a:t>Změny vztahů mezi členy rodiny - zhoršení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List1!$Q$290</c:f>
              <c:strCache>
                <c:ptCount val="1"/>
                <c:pt idx="0">
                  <c:v>Skupina pečujících</c:v>
                </c:pt>
              </c:strCache>
            </c:strRef>
          </c:tx>
          <c:spPr>
            <a:solidFill>
              <a:srgbClr val="9BBB59"/>
            </a:solidFill>
          </c:spPr>
          <c:cat>
            <c:strRef>
              <c:f>(List1!$R$288,List1!$T$288,List1!$V$288,List1!$X$288,List1!$Z$288,List1!$AB$288)</c:f>
              <c:strCache>
                <c:ptCount val="6"/>
                <c:pt idx="0">
                  <c:v>ano</c:v>
                </c:pt>
                <c:pt idx="1">
                  <c:v>spíše ano</c:v>
                </c:pt>
                <c:pt idx="2">
                  <c:v>nezměnil se</c:v>
                </c:pt>
                <c:pt idx="3">
                  <c:v>spíše ne</c:v>
                </c:pt>
                <c:pt idx="4">
                  <c:v>ne</c:v>
                </c:pt>
                <c:pt idx="5">
                  <c:v>neodpovědělo</c:v>
                </c:pt>
              </c:strCache>
            </c:strRef>
          </c:cat>
          <c:val>
            <c:numRef>
              <c:f>(List1!$S$290,List1!$U$290,List1!$W$290,List1!$Y$290,List1!$AA$290,List1!$AC$290)</c:f>
              <c:numCache>
                <c:formatCode>0.00%</c:formatCode>
                <c:ptCount val="6"/>
                <c:pt idx="0">
                  <c:v>9.8265895953757565E-2</c:v>
                </c:pt>
                <c:pt idx="1">
                  <c:v>0.13102119460500963</c:v>
                </c:pt>
                <c:pt idx="2">
                  <c:v>0.31791907514450979</c:v>
                </c:pt>
                <c:pt idx="3">
                  <c:v>0.11368015414258192</c:v>
                </c:pt>
                <c:pt idx="4">
                  <c:v>0.30635838150289135</c:v>
                </c:pt>
                <c:pt idx="5">
                  <c:v>3.2755298651252415E-2</c:v>
                </c:pt>
              </c:numCache>
            </c:numRef>
          </c:val>
        </c:ser>
        <c:ser>
          <c:idx val="1"/>
          <c:order val="1"/>
          <c:tx>
            <c:strRef>
              <c:f>List1!$Q$291</c:f>
              <c:strCache>
                <c:ptCount val="1"/>
                <c:pt idx="0">
                  <c:v>Kontrolní skupina</c:v>
                </c:pt>
              </c:strCache>
            </c:strRef>
          </c:tx>
          <c:spPr>
            <a:solidFill>
              <a:srgbClr val="F79646"/>
            </a:solidFill>
          </c:spPr>
          <c:cat>
            <c:strRef>
              <c:f>(List1!$R$288,List1!$T$288,List1!$V$288,List1!$X$288,List1!$Z$288,List1!$AB$288)</c:f>
              <c:strCache>
                <c:ptCount val="6"/>
                <c:pt idx="0">
                  <c:v>ano</c:v>
                </c:pt>
                <c:pt idx="1">
                  <c:v>spíše ano</c:v>
                </c:pt>
                <c:pt idx="2">
                  <c:v>nezměnil se</c:v>
                </c:pt>
                <c:pt idx="3">
                  <c:v>spíše ne</c:v>
                </c:pt>
                <c:pt idx="4">
                  <c:v>ne</c:v>
                </c:pt>
                <c:pt idx="5">
                  <c:v>neodpovědělo</c:v>
                </c:pt>
              </c:strCache>
            </c:strRef>
          </c:cat>
          <c:val>
            <c:numRef>
              <c:f>(List1!$S$291,List1!$U$291,List1!$W$291,List1!$Y$291,List1!$AA$291,List1!$AC$291)</c:f>
              <c:numCache>
                <c:formatCode>0.00%</c:formatCode>
                <c:ptCount val="6"/>
                <c:pt idx="0">
                  <c:v>3.6065573770491806E-2</c:v>
                </c:pt>
                <c:pt idx="1">
                  <c:v>0.11475409836065574</c:v>
                </c:pt>
                <c:pt idx="2">
                  <c:v>0.21311475409836092</c:v>
                </c:pt>
                <c:pt idx="3">
                  <c:v>0.2</c:v>
                </c:pt>
                <c:pt idx="4">
                  <c:v>0.42622950819672134</c:v>
                </c:pt>
                <c:pt idx="5">
                  <c:v>9.8360655737705048E-3</c:v>
                </c:pt>
              </c:numCache>
            </c:numRef>
          </c:val>
        </c:ser>
        <c:axId val="111895680"/>
        <c:axId val="111897216"/>
      </c:barChart>
      <c:catAx>
        <c:axId val="111895680"/>
        <c:scaling>
          <c:orientation val="minMax"/>
        </c:scaling>
        <c:axPos val="b"/>
        <c:majorGridlines>
          <c:spPr>
            <a:ln cap="rnd">
              <a:prstDash val="lgDashDotDot"/>
              <a:bevel/>
            </a:ln>
          </c:spPr>
        </c:majorGridlines>
        <c:numFmt formatCode="General" sourceLinked="0"/>
        <c:majorTickMark val="none"/>
        <c:tickLblPos val="nextTo"/>
        <c:crossAx val="111897216"/>
        <c:crosses val="autoZero"/>
        <c:auto val="1"/>
        <c:lblAlgn val="ctr"/>
        <c:lblOffset val="100"/>
      </c:catAx>
      <c:valAx>
        <c:axId val="111897216"/>
        <c:scaling>
          <c:orientation val="minMax"/>
        </c:scaling>
        <c:axPos val="l"/>
        <c:majorGridlines>
          <c:spPr>
            <a:ln cap="rnd">
              <a:prstDash val="sysDot"/>
              <a:bevel/>
            </a:ln>
          </c:spPr>
        </c:majorGridlines>
        <c:numFmt formatCode="0.00%" sourceLinked="0"/>
        <c:majorTickMark val="none"/>
        <c:tickLblPos val="nextTo"/>
        <c:txPr>
          <a:bodyPr/>
          <a:lstStyle/>
          <a:p>
            <a:pPr>
              <a:defRPr b="1"/>
            </a:pPr>
            <a:endParaRPr lang="cs-CZ"/>
          </a:p>
        </c:txPr>
        <c:crossAx val="11189568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900" b="1"/>
            </a:pPr>
            <a:endParaRPr lang="cs-CZ"/>
          </a:p>
        </c:txPr>
      </c:dTable>
      <c:spPr>
        <a:solidFill>
          <a:srgbClr val="4F81BD">
            <a:alpha val="10000"/>
          </a:srgbClr>
        </a:solidFill>
      </c:spPr>
    </c:plotArea>
    <c:plotVisOnly val="1"/>
    <c:dispBlanksAs val="gap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cs-CZ"/>
    </a:p>
  </c:txPr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cs-CZ" sz="1400"/>
              <a:t>Změna společenského života rodiny respondentů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List1!$Q$302</c:f>
              <c:strCache>
                <c:ptCount val="1"/>
                <c:pt idx="0">
                  <c:v>Skupina pečujících</c:v>
                </c:pt>
              </c:strCache>
            </c:strRef>
          </c:tx>
          <c:spPr>
            <a:solidFill>
              <a:srgbClr val="9BBB59"/>
            </a:solidFill>
          </c:spPr>
          <c:cat>
            <c:strRef>
              <c:f>(List1!$R$300,List1!$T$300,List1!$V$300,List1!$X$300,List1!$Z$300,List1!$AB$300)</c:f>
              <c:strCache>
                <c:ptCount val="6"/>
                <c:pt idx="0">
                  <c:v>ano</c:v>
                </c:pt>
                <c:pt idx="1">
                  <c:v>spíše ano</c:v>
                </c:pt>
                <c:pt idx="2">
                  <c:v>nezměnil se</c:v>
                </c:pt>
                <c:pt idx="3">
                  <c:v>spíše ne</c:v>
                </c:pt>
                <c:pt idx="4">
                  <c:v>ne</c:v>
                </c:pt>
                <c:pt idx="5">
                  <c:v>neodpovědělo</c:v>
                </c:pt>
              </c:strCache>
            </c:strRef>
          </c:cat>
          <c:val>
            <c:numRef>
              <c:f>(List1!$S$302,List1!$U$302,List1!$W$302,List1!$Y$302,List1!$AA$302,List1!$AC$302)</c:f>
              <c:numCache>
                <c:formatCode>0.00%</c:formatCode>
                <c:ptCount val="6"/>
                <c:pt idx="0">
                  <c:v>0.38342967244701437</c:v>
                </c:pt>
                <c:pt idx="1">
                  <c:v>0.29479768786127181</c:v>
                </c:pt>
                <c:pt idx="2">
                  <c:v>0.12524084778420044</c:v>
                </c:pt>
                <c:pt idx="3">
                  <c:v>5.0096339113680284E-2</c:v>
                </c:pt>
                <c:pt idx="4">
                  <c:v>0.10982658959537571</c:v>
                </c:pt>
                <c:pt idx="5">
                  <c:v>3.6608863198458581E-2</c:v>
                </c:pt>
              </c:numCache>
            </c:numRef>
          </c:val>
        </c:ser>
        <c:ser>
          <c:idx val="1"/>
          <c:order val="1"/>
          <c:tx>
            <c:strRef>
              <c:f>List1!$Q$303</c:f>
              <c:strCache>
                <c:ptCount val="1"/>
                <c:pt idx="0">
                  <c:v>Kontrolní skupina</c:v>
                </c:pt>
              </c:strCache>
            </c:strRef>
          </c:tx>
          <c:spPr>
            <a:solidFill>
              <a:srgbClr val="F79646"/>
            </a:solidFill>
          </c:spPr>
          <c:cat>
            <c:strRef>
              <c:f>(List1!$R$300,List1!$T$300,List1!$V$300,List1!$X$300,List1!$Z$300,List1!$AB$300)</c:f>
              <c:strCache>
                <c:ptCount val="6"/>
                <c:pt idx="0">
                  <c:v>ano</c:v>
                </c:pt>
                <c:pt idx="1">
                  <c:v>spíše ano</c:v>
                </c:pt>
                <c:pt idx="2">
                  <c:v>nezměnil se</c:v>
                </c:pt>
                <c:pt idx="3">
                  <c:v>spíše ne</c:v>
                </c:pt>
                <c:pt idx="4">
                  <c:v>ne</c:v>
                </c:pt>
                <c:pt idx="5">
                  <c:v>neodpovědělo</c:v>
                </c:pt>
              </c:strCache>
            </c:strRef>
          </c:cat>
          <c:val>
            <c:numRef>
              <c:f>(List1!$S$303,List1!$U$303,List1!$W$303,List1!$Y$303,List1!$AA$303,List1!$AC$303)</c:f>
              <c:numCache>
                <c:formatCode>0.00%</c:formatCode>
                <c:ptCount val="6"/>
                <c:pt idx="0">
                  <c:v>4.2622950819672129E-2</c:v>
                </c:pt>
                <c:pt idx="1">
                  <c:v>0.17377049180327891</c:v>
                </c:pt>
                <c:pt idx="2">
                  <c:v>0.29180327868852457</c:v>
                </c:pt>
                <c:pt idx="3">
                  <c:v>0.19672131147540994</c:v>
                </c:pt>
                <c:pt idx="4">
                  <c:v>0.28524590163934432</c:v>
                </c:pt>
                <c:pt idx="5">
                  <c:v>9.8360655737705048E-3</c:v>
                </c:pt>
              </c:numCache>
            </c:numRef>
          </c:val>
        </c:ser>
        <c:axId val="112811008"/>
        <c:axId val="112927104"/>
      </c:barChart>
      <c:catAx>
        <c:axId val="112811008"/>
        <c:scaling>
          <c:orientation val="minMax"/>
        </c:scaling>
        <c:axPos val="b"/>
        <c:majorGridlines>
          <c:spPr>
            <a:ln cap="rnd">
              <a:prstDash val="lgDashDotDot"/>
              <a:bevel/>
            </a:ln>
          </c:spPr>
        </c:majorGridlines>
        <c:numFmt formatCode="General" sourceLinked="0"/>
        <c:majorTickMark val="none"/>
        <c:tickLblPos val="nextTo"/>
        <c:crossAx val="112927104"/>
        <c:crosses val="autoZero"/>
        <c:auto val="1"/>
        <c:lblAlgn val="ctr"/>
        <c:lblOffset val="100"/>
      </c:catAx>
      <c:valAx>
        <c:axId val="112927104"/>
        <c:scaling>
          <c:orientation val="minMax"/>
        </c:scaling>
        <c:axPos val="l"/>
        <c:majorGridlines>
          <c:spPr>
            <a:ln cap="rnd">
              <a:prstDash val="sysDot"/>
              <a:bevel/>
            </a:ln>
          </c:spPr>
        </c:majorGridlines>
        <c:numFmt formatCode="0.00%" sourceLinked="0"/>
        <c:majorTickMark val="none"/>
        <c:tickLblPos val="nextTo"/>
        <c:txPr>
          <a:bodyPr/>
          <a:lstStyle/>
          <a:p>
            <a:pPr>
              <a:defRPr b="1"/>
            </a:pPr>
            <a:endParaRPr lang="cs-CZ"/>
          </a:p>
        </c:txPr>
        <c:crossAx val="11281100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900" b="1"/>
            </a:pPr>
            <a:endParaRPr lang="cs-CZ"/>
          </a:p>
        </c:txPr>
      </c:dTable>
      <c:spPr>
        <a:solidFill>
          <a:srgbClr val="4F81BD">
            <a:alpha val="10000"/>
          </a:srgbClr>
        </a:solidFill>
      </c:spPr>
    </c:plotArea>
    <c:plotVisOnly val="1"/>
    <c:dispBlanksAs val="gap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cs-CZ"/>
    </a:p>
  </c:txPr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cs-CZ" sz="1400"/>
              <a:t>Celkový počet dnů (za půl roku) kdy měl respondent volný čas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7719159157799494"/>
          <c:y val="8.4793799742174145E-2"/>
          <c:w val="0.79254407058024867"/>
          <c:h val="0.68897434465414342"/>
        </c:manualLayout>
      </c:layout>
      <c:barChart>
        <c:barDir val="col"/>
        <c:grouping val="clustered"/>
        <c:ser>
          <c:idx val="0"/>
          <c:order val="0"/>
          <c:tx>
            <c:strRef>
              <c:f>List1!$Q$531</c:f>
              <c:strCache>
                <c:ptCount val="1"/>
                <c:pt idx="0">
                  <c:v>Skupina pečujících</c:v>
                </c:pt>
              </c:strCache>
            </c:strRef>
          </c:tx>
          <c:spPr>
            <a:solidFill>
              <a:srgbClr val="9BBB59"/>
            </a:solidFill>
          </c:spPr>
          <c:cat>
            <c:strRef>
              <c:f>(List1!$R$529,List1!$T$529,List1!$V$529,List1!$X$529,List1!$Z$529,List1!$AB$529,List1!$AD$529)</c:f>
              <c:strCache>
                <c:ptCount val="7"/>
                <c:pt idx="0">
                  <c:v>0 dní</c:v>
                </c:pt>
                <c:pt idx="1">
                  <c:v>1 – 5 dní</c:v>
                </c:pt>
                <c:pt idx="2">
                  <c:v>6 – 10 dní</c:v>
                </c:pt>
                <c:pt idx="3">
                  <c:v>11 – 20 dní</c:v>
                </c:pt>
                <c:pt idx="4">
                  <c:v>21 – 50 dní</c:v>
                </c:pt>
                <c:pt idx="5">
                  <c:v>51 – 100 dní</c:v>
                </c:pt>
                <c:pt idx="6">
                  <c:v>neodpovědělo</c:v>
                </c:pt>
              </c:strCache>
            </c:strRef>
          </c:cat>
          <c:val>
            <c:numRef>
              <c:f>(List1!$S$531,List1!$U$531,List1!$W$531,List1!$Y$531,List1!$AA$531,List1!$AC$531,List1!$AE$531)</c:f>
              <c:numCache>
                <c:formatCode>0.00%</c:formatCode>
                <c:ptCount val="7"/>
                <c:pt idx="0">
                  <c:v>0.60693641618497274</c:v>
                </c:pt>
                <c:pt idx="1">
                  <c:v>9.4412331406550892E-2</c:v>
                </c:pt>
                <c:pt idx="2">
                  <c:v>8.477842003853564E-2</c:v>
                </c:pt>
                <c:pt idx="3">
                  <c:v>4.8169556840077073E-2</c:v>
                </c:pt>
                <c:pt idx="4">
                  <c:v>4.8169556840077073E-2</c:v>
                </c:pt>
                <c:pt idx="5">
                  <c:v>1.7341040462427744E-2</c:v>
                </c:pt>
                <c:pt idx="6">
                  <c:v>0.10019267822736044</c:v>
                </c:pt>
              </c:numCache>
            </c:numRef>
          </c:val>
        </c:ser>
        <c:ser>
          <c:idx val="1"/>
          <c:order val="1"/>
          <c:tx>
            <c:strRef>
              <c:f>List1!$Q$532</c:f>
              <c:strCache>
                <c:ptCount val="1"/>
                <c:pt idx="0">
                  <c:v>Kontrolní skupina</c:v>
                </c:pt>
              </c:strCache>
            </c:strRef>
          </c:tx>
          <c:spPr>
            <a:solidFill>
              <a:srgbClr val="F79646"/>
            </a:solidFill>
          </c:spPr>
          <c:cat>
            <c:strRef>
              <c:f>(List1!$R$529,List1!$T$529,List1!$V$529,List1!$X$529,List1!$Z$529,List1!$AB$529,List1!$AD$529)</c:f>
              <c:strCache>
                <c:ptCount val="7"/>
                <c:pt idx="0">
                  <c:v>0 dní</c:v>
                </c:pt>
                <c:pt idx="1">
                  <c:v>1 – 5 dní</c:v>
                </c:pt>
                <c:pt idx="2">
                  <c:v>6 – 10 dní</c:v>
                </c:pt>
                <c:pt idx="3">
                  <c:v>11 – 20 dní</c:v>
                </c:pt>
                <c:pt idx="4">
                  <c:v>21 – 50 dní</c:v>
                </c:pt>
                <c:pt idx="5">
                  <c:v>51 – 100 dní</c:v>
                </c:pt>
                <c:pt idx="6">
                  <c:v>neodpovědělo</c:v>
                </c:pt>
              </c:strCache>
            </c:strRef>
          </c:cat>
          <c:val>
            <c:numRef>
              <c:f>(List1!$S$532,List1!$U$532,List1!$W$532,List1!$Y$532,List1!$AA$532,List1!$AC$532,List1!$AE$532)</c:f>
              <c:numCache>
                <c:formatCode>0.00%</c:formatCode>
                <c:ptCount val="7"/>
                <c:pt idx="0">
                  <c:v>4.9180327868852472E-2</c:v>
                </c:pt>
                <c:pt idx="1">
                  <c:v>0.12786885245901639</c:v>
                </c:pt>
                <c:pt idx="2">
                  <c:v>0.13442622950819674</c:v>
                </c:pt>
                <c:pt idx="3">
                  <c:v>0.20983606557377049</c:v>
                </c:pt>
                <c:pt idx="4">
                  <c:v>0.29180327868852457</c:v>
                </c:pt>
                <c:pt idx="5">
                  <c:v>9.1803278688524559E-2</c:v>
                </c:pt>
                <c:pt idx="6">
                  <c:v>9.5081967213114682E-2</c:v>
                </c:pt>
              </c:numCache>
            </c:numRef>
          </c:val>
        </c:ser>
        <c:axId val="127935616"/>
        <c:axId val="127939328"/>
      </c:barChart>
      <c:catAx>
        <c:axId val="127935616"/>
        <c:scaling>
          <c:orientation val="minMax"/>
        </c:scaling>
        <c:axPos val="b"/>
        <c:majorGridlines>
          <c:spPr>
            <a:ln cap="rnd">
              <a:prstDash val="lgDashDotDot"/>
              <a:bevel/>
            </a:ln>
          </c:spPr>
        </c:majorGridlines>
        <c:numFmt formatCode="General" sourceLinked="0"/>
        <c:majorTickMark val="none"/>
        <c:tickLblPos val="nextTo"/>
        <c:crossAx val="127939328"/>
        <c:crosses val="autoZero"/>
        <c:auto val="1"/>
        <c:lblAlgn val="ctr"/>
        <c:lblOffset val="100"/>
      </c:catAx>
      <c:valAx>
        <c:axId val="127939328"/>
        <c:scaling>
          <c:orientation val="minMax"/>
        </c:scaling>
        <c:axPos val="l"/>
        <c:majorGridlines>
          <c:spPr>
            <a:ln cap="rnd">
              <a:prstDash val="sysDot"/>
              <a:bevel/>
            </a:ln>
          </c:spPr>
        </c:majorGridlines>
        <c:numFmt formatCode="0.00%" sourceLinked="0"/>
        <c:majorTickMark val="none"/>
        <c:tickLblPos val="nextTo"/>
        <c:txPr>
          <a:bodyPr/>
          <a:lstStyle/>
          <a:p>
            <a:pPr>
              <a:defRPr b="1"/>
            </a:pPr>
            <a:endParaRPr lang="cs-CZ"/>
          </a:p>
        </c:txPr>
        <c:crossAx val="12793561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900" b="1"/>
            </a:pPr>
            <a:endParaRPr lang="cs-CZ"/>
          </a:p>
        </c:txPr>
      </c:dTable>
      <c:spPr>
        <a:solidFill>
          <a:srgbClr val="4F81BD">
            <a:alpha val="10000"/>
          </a:srgbClr>
        </a:solidFill>
      </c:spPr>
    </c:plotArea>
    <c:plotVisOnly val="1"/>
    <c:dispBlanksAs val="gap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cs-CZ"/>
    </a:p>
  </c:txPr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cs-CZ" sz="1400"/>
              <a:t>Jak se těší respondent na budoucnost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List1!$L$673</c:f>
              <c:strCache>
                <c:ptCount val="1"/>
                <c:pt idx="0">
                  <c:v>Skupina pečujících</c:v>
                </c:pt>
              </c:strCache>
            </c:strRef>
          </c:tx>
          <c:spPr>
            <a:solidFill>
              <a:srgbClr val="9BBB59"/>
            </a:solidFill>
          </c:spPr>
          <c:cat>
            <c:strRef>
              <c:f>List1!$K$675:$K$682</c:f>
              <c:strCache>
                <c:ptCount val="8"/>
                <c:pt idx="0">
                  <c:v>maximálně</c:v>
                </c:pt>
                <c:pt idx="1">
                  <c:v>středně</c:v>
                </c:pt>
                <c:pt idx="2">
                  <c:v>málo</c:v>
                </c:pt>
                <c:pt idx="3">
                  <c:v>-</c:v>
                </c:pt>
                <c:pt idx="4">
                  <c:v>spíše se netěším         </c:v>
                </c:pt>
                <c:pt idx="5">
                  <c:v>netěším    </c:v>
                </c:pt>
                <c:pt idx="6">
                  <c:v>bojím se toho             </c:v>
                </c:pt>
                <c:pt idx="7">
                  <c:v>Neopovědělo</c:v>
                </c:pt>
              </c:strCache>
            </c:strRef>
          </c:cat>
          <c:val>
            <c:numRef>
              <c:f>List1!$M$675:$M$682</c:f>
              <c:numCache>
                <c:formatCode>0.00%</c:formatCode>
                <c:ptCount val="8"/>
                <c:pt idx="0">
                  <c:v>3.0800000000000011E-2</c:v>
                </c:pt>
                <c:pt idx="1">
                  <c:v>0.1676</c:v>
                </c:pt>
                <c:pt idx="2">
                  <c:v>0.16569999999999999</c:v>
                </c:pt>
                <c:pt idx="3">
                  <c:v>6.5500000000000003E-2</c:v>
                </c:pt>
                <c:pt idx="4">
                  <c:v>0.21000000000000021</c:v>
                </c:pt>
                <c:pt idx="5">
                  <c:v>0.11370000000000002</c:v>
                </c:pt>
                <c:pt idx="6">
                  <c:v>0.24470000000000028</c:v>
                </c:pt>
                <c:pt idx="7">
                  <c:v>1.9000000000000039E-3</c:v>
                </c:pt>
              </c:numCache>
            </c:numRef>
          </c:val>
        </c:ser>
        <c:ser>
          <c:idx val="1"/>
          <c:order val="1"/>
          <c:tx>
            <c:strRef>
              <c:f>List1!$N$673</c:f>
              <c:strCache>
                <c:ptCount val="1"/>
                <c:pt idx="0">
                  <c:v>Kontrolní skupina</c:v>
                </c:pt>
              </c:strCache>
            </c:strRef>
          </c:tx>
          <c:spPr>
            <a:solidFill>
              <a:srgbClr val="F79646"/>
            </a:solidFill>
          </c:spPr>
          <c:cat>
            <c:strRef>
              <c:f>List1!$K$675:$K$682</c:f>
              <c:strCache>
                <c:ptCount val="8"/>
                <c:pt idx="0">
                  <c:v>maximálně</c:v>
                </c:pt>
                <c:pt idx="1">
                  <c:v>středně</c:v>
                </c:pt>
                <c:pt idx="2">
                  <c:v>málo</c:v>
                </c:pt>
                <c:pt idx="3">
                  <c:v>-</c:v>
                </c:pt>
                <c:pt idx="4">
                  <c:v>spíše se netěším         </c:v>
                </c:pt>
                <c:pt idx="5">
                  <c:v>netěším    </c:v>
                </c:pt>
                <c:pt idx="6">
                  <c:v>bojím se toho             </c:v>
                </c:pt>
                <c:pt idx="7">
                  <c:v>Neopovědělo</c:v>
                </c:pt>
              </c:strCache>
            </c:strRef>
          </c:cat>
          <c:val>
            <c:numRef>
              <c:f>List1!$O$675:$O$682</c:f>
              <c:numCache>
                <c:formatCode>0.00%</c:formatCode>
                <c:ptCount val="8"/>
                <c:pt idx="0">
                  <c:v>8.5245901639344229E-2</c:v>
                </c:pt>
                <c:pt idx="1">
                  <c:v>0.48852459016393496</c:v>
                </c:pt>
                <c:pt idx="2">
                  <c:v>0.2</c:v>
                </c:pt>
                <c:pt idx="3">
                  <c:v>1.3114754098360685E-2</c:v>
                </c:pt>
                <c:pt idx="4">
                  <c:v>5.2459016393442623E-2</c:v>
                </c:pt>
                <c:pt idx="5">
                  <c:v>2.2950819672131192E-2</c:v>
                </c:pt>
                <c:pt idx="6">
                  <c:v>3.2786885245901641E-2</c:v>
                </c:pt>
                <c:pt idx="7">
                  <c:v>0.10491803278688526</c:v>
                </c:pt>
              </c:numCache>
            </c:numRef>
          </c:val>
        </c:ser>
        <c:axId val="127970304"/>
        <c:axId val="127972480"/>
      </c:barChart>
      <c:catAx>
        <c:axId val="127970304"/>
        <c:scaling>
          <c:orientation val="minMax"/>
        </c:scaling>
        <c:axPos val="b"/>
        <c:majorGridlines>
          <c:spPr>
            <a:ln cap="rnd">
              <a:prstDash val="lgDashDotDot"/>
              <a:bevel/>
            </a:ln>
          </c:spPr>
        </c:majorGridlines>
        <c:numFmt formatCode="General" sourceLinked="0"/>
        <c:majorTickMark val="none"/>
        <c:tickLblPos val="nextTo"/>
        <c:crossAx val="127972480"/>
        <c:crosses val="autoZero"/>
        <c:auto val="1"/>
        <c:lblAlgn val="ctr"/>
        <c:lblOffset val="100"/>
      </c:catAx>
      <c:valAx>
        <c:axId val="127972480"/>
        <c:scaling>
          <c:orientation val="minMax"/>
        </c:scaling>
        <c:axPos val="l"/>
        <c:majorGridlines>
          <c:spPr>
            <a:ln cap="rnd">
              <a:prstDash val="sysDot"/>
              <a:bevel/>
            </a:ln>
          </c:spPr>
        </c:majorGridlines>
        <c:numFmt formatCode="0.00%" sourceLinked="0"/>
        <c:majorTickMark val="none"/>
        <c:tickLblPos val="nextTo"/>
        <c:txPr>
          <a:bodyPr/>
          <a:lstStyle/>
          <a:p>
            <a:pPr>
              <a:defRPr b="1"/>
            </a:pPr>
            <a:endParaRPr lang="cs-CZ"/>
          </a:p>
        </c:txPr>
        <c:crossAx val="12797030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900" b="1"/>
            </a:pPr>
            <a:endParaRPr lang="cs-CZ"/>
          </a:p>
        </c:txPr>
      </c:dTable>
      <c:spPr>
        <a:solidFill>
          <a:srgbClr val="4F81BD">
            <a:alpha val="10000"/>
          </a:srgbClr>
        </a:solidFill>
      </c:spPr>
    </c:plotArea>
    <c:plotVisOnly val="1"/>
    <c:dispBlanksAs val="gap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cs-CZ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Věk respo</a:t>
            </a:r>
            <a:r>
              <a:rPr lang="cs-CZ" sz="1400"/>
              <a:t>ndenta</a:t>
            </a:r>
            <a:endParaRPr lang="en-US" sz="1400"/>
          </a:p>
        </c:rich>
      </c:tx>
      <c:layout/>
    </c:title>
    <c:plotArea>
      <c:layout>
        <c:manualLayout>
          <c:layoutTarget val="inner"/>
          <c:xMode val="edge"/>
          <c:yMode val="edge"/>
          <c:x val="0.14576260554110976"/>
          <c:y val="0.12102497804728109"/>
          <c:w val="0.82934112991549602"/>
          <c:h val="0.71553014993674136"/>
        </c:manualLayout>
      </c:layout>
      <c:barChart>
        <c:barDir val="col"/>
        <c:grouping val="clustered"/>
        <c:ser>
          <c:idx val="0"/>
          <c:order val="0"/>
          <c:tx>
            <c:strRef>
              <c:f>List1!$Q$42</c:f>
              <c:strCache>
                <c:ptCount val="1"/>
                <c:pt idx="0">
                  <c:v>Skupina pečujících</c:v>
                </c:pt>
              </c:strCache>
            </c:strRef>
          </c:tx>
          <c:spPr>
            <a:solidFill>
              <a:srgbClr val="9BBB59"/>
            </a:solidFill>
          </c:spPr>
          <c:cat>
            <c:strRef>
              <c:f>(List1!$R$40,List1!$T$40,List1!$V$40,List1!$X$40,List1!$Z$40)</c:f>
              <c:strCache>
                <c:ptCount val="5"/>
                <c:pt idx="0">
                  <c:v>do 30 let</c:v>
                </c:pt>
                <c:pt idx="1">
                  <c:v>do 50 let</c:v>
                </c:pt>
                <c:pt idx="2">
                  <c:v>do 70 let</c:v>
                </c:pt>
                <c:pt idx="3">
                  <c:v>nad 70 let</c:v>
                </c:pt>
                <c:pt idx="4">
                  <c:v>neodpovědělo</c:v>
                </c:pt>
              </c:strCache>
            </c:strRef>
          </c:cat>
          <c:val>
            <c:numRef>
              <c:f>(List1!$S$42,List1!$U$42,List1!$W$42,List1!$Y$42,List1!$AA$42)</c:f>
              <c:numCache>
                <c:formatCode>0.00%</c:formatCode>
                <c:ptCount val="5"/>
                <c:pt idx="0">
                  <c:v>2.119460500963391E-2</c:v>
                </c:pt>
                <c:pt idx="1">
                  <c:v>0.46628131021194608</c:v>
                </c:pt>
                <c:pt idx="2">
                  <c:v>0.43545279383429797</c:v>
                </c:pt>
                <c:pt idx="3">
                  <c:v>7.3217726396917163E-2</c:v>
                </c:pt>
                <c:pt idx="4">
                  <c:v>3.8535645472061765E-3</c:v>
                </c:pt>
              </c:numCache>
            </c:numRef>
          </c:val>
        </c:ser>
        <c:ser>
          <c:idx val="1"/>
          <c:order val="1"/>
          <c:tx>
            <c:strRef>
              <c:f>List1!$Q$43</c:f>
              <c:strCache>
                <c:ptCount val="1"/>
                <c:pt idx="0">
                  <c:v>Kontrolní skupina</c:v>
                </c:pt>
              </c:strCache>
            </c:strRef>
          </c:tx>
          <c:spPr>
            <a:solidFill>
              <a:srgbClr val="F79646"/>
            </a:solidFill>
          </c:spPr>
          <c:cat>
            <c:strRef>
              <c:f>(List1!$R$40,List1!$T$40,List1!$V$40,List1!$X$40,List1!$Z$40)</c:f>
              <c:strCache>
                <c:ptCount val="5"/>
                <c:pt idx="0">
                  <c:v>do 30 let</c:v>
                </c:pt>
                <c:pt idx="1">
                  <c:v>do 50 let</c:v>
                </c:pt>
                <c:pt idx="2">
                  <c:v>do 70 let</c:v>
                </c:pt>
                <c:pt idx="3">
                  <c:v>nad 70 let</c:v>
                </c:pt>
                <c:pt idx="4">
                  <c:v>neodpovědělo</c:v>
                </c:pt>
              </c:strCache>
            </c:strRef>
          </c:cat>
          <c:val>
            <c:numRef>
              <c:f>(List1!$S$43,List1!$U$43,List1!$W$43,List1!$Y$43,List1!$AA$43)</c:f>
              <c:numCache>
                <c:formatCode>0.00%</c:formatCode>
                <c:ptCount val="5"/>
                <c:pt idx="0">
                  <c:v>0.18032786885245924</c:v>
                </c:pt>
                <c:pt idx="1">
                  <c:v>0.75737704918032789</c:v>
                </c:pt>
                <c:pt idx="2">
                  <c:v>3.6065573770491806E-2</c:v>
                </c:pt>
                <c:pt idx="3">
                  <c:v>0</c:v>
                </c:pt>
                <c:pt idx="4">
                  <c:v>2.6229508196721311E-2</c:v>
                </c:pt>
              </c:numCache>
            </c:numRef>
          </c:val>
        </c:ser>
        <c:axId val="60703488"/>
        <c:axId val="60705024"/>
      </c:barChart>
      <c:catAx>
        <c:axId val="60703488"/>
        <c:scaling>
          <c:orientation val="minMax"/>
        </c:scaling>
        <c:axPos val="b"/>
        <c:majorGridlines>
          <c:spPr>
            <a:ln cap="rnd">
              <a:prstDash val="lgDashDotDot"/>
              <a:bevel/>
            </a:ln>
          </c:spPr>
        </c:majorGridlines>
        <c:numFmt formatCode="General" sourceLinked="0"/>
        <c:majorTickMark val="none"/>
        <c:tickLblPos val="nextTo"/>
        <c:crossAx val="60705024"/>
        <c:crosses val="autoZero"/>
        <c:auto val="1"/>
        <c:lblAlgn val="ctr"/>
        <c:lblOffset val="100"/>
      </c:catAx>
      <c:valAx>
        <c:axId val="60705024"/>
        <c:scaling>
          <c:orientation val="minMax"/>
        </c:scaling>
        <c:axPos val="l"/>
        <c:majorGridlines>
          <c:spPr>
            <a:ln cap="rnd">
              <a:prstDash val="sysDot"/>
              <a:bevel/>
            </a:ln>
          </c:spPr>
        </c:majorGridlines>
        <c:numFmt formatCode="0.00%" sourceLinked="0"/>
        <c:majorTickMark val="none"/>
        <c:tickLblPos val="nextTo"/>
        <c:txPr>
          <a:bodyPr/>
          <a:lstStyle/>
          <a:p>
            <a:pPr>
              <a:defRPr b="1"/>
            </a:pPr>
            <a:endParaRPr lang="cs-CZ"/>
          </a:p>
        </c:txPr>
        <c:crossAx val="6070348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900" b="1"/>
            </a:pPr>
            <a:endParaRPr lang="cs-CZ"/>
          </a:p>
        </c:txPr>
      </c:dTable>
      <c:spPr>
        <a:solidFill>
          <a:srgbClr val="4F81BD">
            <a:alpha val="10000"/>
          </a:srgbClr>
        </a:solidFill>
      </c:spPr>
    </c:plotArea>
    <c:plotVisOnly val="1"/>
    <c:dispBlanksAs val="gap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cs-CZ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cs-CZ" sz="1400"/>
              <a:t>Nejvíce pečující osoba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List1!$Q$338</c:f>
              <c:strCache>
                <c:ptCount val="1"/>
                <c:pt idx="0">
                  <c:v>Skupina pečujících</c:v>
                </c:pt>
              </c:strCache>
            </c:strRef>
          </c:tx>
          <c:spPr>
            <a:solidFill>
              <a:srgbClr val="9BBB59"/>
            </a:solidFill>
          </c:spPr>
          <c:cat>
            <c:strRef>
              <c:f>(List1!$R$336,List1!$T$336,List1!$V$336,List1!$X$336)</c:f>
              <c:strCache>
                <c:ptCount val="4"/>
                <c:pt idx="0">
                  <c:v>muž</c:v>
                </c:pt>
                <c:pt idx="1">
                  <c:v>žena</c:v>
                </c:pt>
                <c:pt idx="2">
                  <c:v>střídáme se</c:v>
                </c:pt>
                <c:pt idx="3">
                  <c:v>neodpovědělo</c:v>
                </c:pt>
              </c:strCache>
            </c:strRef>
          </c:cat>
          <c:val>
            <c:numRef>
              <c:f>(List1!$S$338,List1!$U$338,List1!$W$338,List1!$Y$338)</c:f>
              <c:numCache>
                <c:formatCode>0.00%</c:formatCode>
                <c:ptCount val="4"/>
                <c:pt idx="0">
                  <c:v>8.2851637764932554E-2</c:v>
                </c:pt>
                <c:pt idx="1">
                  <c:v>0.65510597302504936</c:v>
                </c:pt>
                <c:pt idx="2">
                  <c:v>0.16184971098265888</c:v>
                </c:pt>
                <c:pt idx="3">
                  <c:v>0.10019267822736044</c:v>
                </c:pt>
              </c:numCache>
            </c:numRef>
          </c:val>
        </c:ser>
        <c:ser>
          <c:idx val="1"/>
          <c:order val="1"/>
          <c:tx>
            <c:strRef>
              <c:f>List1!$Q$339</c:f>
              <c:strCache>
                <c:ptCount val="1"/>
                <c:pt idx="0">
                  <c:v>Kontrolní skupina</c:v>
                </c:pt>
              </c:strCache>
            </c:strRef>
          </c:tx>
          <c:spPr>
            <a:solidFill>
              <a:srgbClr val="F79646"/>
            </a:solidFill>
          </c:spPr>
          <c:cat>
            <c:strRef>
              <c:f>(List1!$R$336,List1!$T$336,List1!$V$336,List1!$X$336)</c:f>
              <c:strCache>
                <c:ptCount val="4"/>
                <c:pt idx="0">
                  <c:v>muž</c:v>
                </c:pt>
                <c:pt idx="1">
                  <c:v>žena</c:v>
                </c:pt>
                <c:pt idx="2">
                  <c:v>střídáme se</c:v>
                </c:pt>
                <c:pt idx="3">
                  <c:v>neodpovědělo</c:v>
                </c:pt>
              </c:strCache>
            </c:strRef>
          </c:cat>
          <c:val>
            <c:numRef>
              <c:f>(List1!$S$339,List1!$U$339,List1!$W$339,List1!$Y$339)</c:f>
              <c:numCache>
                <c:formatCode>0.00%</c:formatCode>
                <c:ptCount val="4"/>
                <c:pt idx="0">
                  <c:v>1.3114754098360685E-2</c:v>
                </c:pt>
                <c:pt idx="1">
                  <c:v>0.44918032786885326</c:v>
                </c:pt>
                <c:pt idx="2">
                  <c:v>0.36393442622950872</c:v>
                </c:pt>
                <c:pt idx="3">
                  <c:v>0.17377049180327891</c:v>
                </c:pt>
              </c:numCache>
            </c:numRef>
          </c:val>
        </c:ser>
        <c:axId val="104537088"/>
        <c:axId val="106685568"/>
      </c:barChart>
      <c:catAx>
        <c:axId val="104537088"/>
        <c:scaling>
          <c:orientation val="minMax"/>
        </c:scaling>
        <c:axPos val="b"/>
        <c:majorGridlines>
          <c:spPr>
            <a:ln cap="rnd">
              <a:prstDash val="lgDashDotDot"/>
              <a:bevel/>
            </a:ln>
          </c:spPr>
        </c:majorGridlines>
        <c:numFmt formatCode="General" sourceLinked="0"/>
        <c:majorTickMark val="none"/>
        <c:tickLblPos val="nextTo"/>
        <c:crossAx val="106685568"/>
        <c:crosses val="autoZero"/>
        <c:auto val="1"/>
        <c:lblAlgn val="ctr"/>
        <c:lblOffset val="100"/>
      </c:catAx>
      <c:valAx>
        <c:axId val="106685568"/>
        <c:scaling>
          <c:orientation val="minMax"/>
        </c:scaling>
        <c:axPos val="l"/>
        <c:majorGridlines>
          <c:spPr>
            <a:ln cap="rnd">
              <a:prstDash val="sysDot"/>
              <a:bevel/>
            </a:ln>
          </c:spPr>
        </c:majorGridlines>
        <c:numFmt formatCode="0.00%" sourceLinked="0"/>
        <c:majorTickMark val="none"/>
        <c:tickLblPos val="nextTo"/>
        <c:txPr>
          <a:bodyPr/>
          <a:lstStyle/>
          <a:p>
            <a:pPr>
              <a:defRPr b="1"/>
            </a:pPr>
            <a:endParaRPr lang="cs-CZ"/>
          </a:p>
        </c:txPr>
        <c:crossAx val="10453708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900" b="1"/>
            </a:pPr>
            <a:endParaRPr lang="cs-CZ"/>
          </a:p>
        </c:txPr>
      </c:dTable>
      <c:spPr>
        <a:solidFill>
          <a:srgbClr val="4F81BD">
            <a:alpha val="10000"/>
          </a:srgbClr>
        </a:solidFill>
      </c:spPr>
    </c:plotArea>
    <c:plotVisOnly val="1"/>
    <c:dispBlanksAs val="gap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cs-CZ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cs-CZ" sz="1400"/>
              <a:t>Je respondent v pracovním poměru?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List1!$Q$68</c:f>
              <c:strCache>
                <c:ptCount val="1"/>
                <c:pt idx="0">
                  <c:v>Skupina pečujících</c:v>
                </c:pt>
              </c:strCache>
            </c:strRef>
          </c:tx>
          <c:spPr>
            <a:solidFill>
              <a:srgbClr val="9BBB59"/>
            </a:solidFill>
            <a:effectLst>
              <a:innerShdw blurRad="63500" dist="2540000" dir="18900000">
                <a:prstClr val="black"/>
              </a:innerShdw>
            </a:effectLst>
          </c:spPr>
          <c:cat>
            <c:strRef>
              <c:f>(List1!$R$66,List1!$T$66,List1!$V$66,List1!$X$66)</c:f>
              <c:strCache>
                <c:ptCount val="4"/>
                <c:pt idx="0">
                  <c:v>ano</c:v>
                </c:pt>
                <c:pt idx="1">
                  <c:v>částečný úvazek</c:v>
                </c:pt>
                <c:pt idx="2">
                  <c:v>ne</c:v>
                </c:pt>
                <c:pt idx="3">
                  <c:v>neodpovědělo</c:v>
                </c:pt>
              </c:strCache>
            </c:strRef>
          </c:cat>
          <c:val>
            <c:numRef>
              <c:f>(List1!$S$68,List1!$U$68,List1!$W$68,List1!$Y$68)</c:f>
              <c:numCache>
                <c:formatCode>0.00%</c:formatCode>
                <c:ptCount val="4"/>
                <c:pt idx="0">
                  <c:v>0.14836223506743795</c:v>
                </c:pt>
                <c:pt idx="1">
                  <c:v>8.8631984585741827E-2</c:v>
                </c:pt>
                <c:pt idx="2">
                  <c:v>0.73795761078998179</c:v>
                </c:pt>
                <c:pt idx="3">
                  <c:v>2.5048169556840076E-2</c:v>
                </c:pt>
              </c:numCache>
            </c:numRef>
          </c:val>
        </c:ser>
        <c:ser>
          <c:idx val="1"/>
          <c:order val="1"/>
          <c:tx>
            <c:strRef>
              <c:f>List1!$Q$69</c:f>
              <c:strCache>
                <c:ptCount val="1"/>
                <c:pt idx="0">
                  <c:v>Kontrolní skupina</c:v>
                </c:pt>
              </c:strCache>
            </c:strRef>
          </c:tx>
          <c:spPr>
            <a:solidFill>
              <a:srgbClr val="F79646"/>
            </a:solidFill>
          </c:spPr>
          <c:cat>
            <c:strRef>
              <c:f>(List1!$R$66,List1!$T$66,List1!$V$66,List1!$X$66)</c:f>
              <c:strCache>
                <c:ptCount val="4"/>
                <c:pt idx="0">
                  <c:v>ano</c:v>
                </c:pt>
                <c:pt idx="1">
                  <c:v>částečný úvazek</c:v>
                </c:pt>
                <c:pt idx="2">
                  <c:v>ne</c:v>
                </c:pt>
                <c:pt idx="3">
                  <c:v>neodpovědělo</c:v>
                </c:pt>
              </c:strCache>
            </c:strRef>
          </c:cat>
          <c:val>
            <c:numRef>
              <c:f>(List1!$S$69,List1!$U$69,List1!$W$69,List1!$Y$69)</c:f>
              <c:numCache>
                <c:formatCode>0.00%</c:formatCode>
                <c:ptCount val="4"/>
                <c:pt idx="0">
                  <c:v>0.90491803278688565</c:v>
                </c:pt>
                <c:pt idx="1">
                  <c:v>2.6229508196721311E-2</c:v>
                </c:pt>
                <c:pt idx="2">
                  <c:v>5.9016393442623147E-2</c:v>
                </c:pt>
                <c:pt idx="3">
                  <c:v>9.8360655737705048E-3</c:v>
                </c:pt>
              </c:numCache>
            </c:numRef>
          </c:val>
        </c:ser>
        <c:axId val="60706176"/>
        <c:axId val="60826752"/>
      </c:barChart>
      <c:catAx>
        <c:axId val="60706176"/>
        <c:scaling>
          <c:orientation val="minMax"/>
        </c:scaling>
        <c:axPos val="b"/>
        <c:majorGridlines>
          <c:spPr>
            <a:ln cap="rnd">
              <a:prstDash val="lgDashDotDot"/>
              <a:bevel/>
            </a:ln>
          </c:spPr>
        </c:majorGridlines>
        <c:numFmt formatCode="General" sourceLinked="0"/>
        <c:majorTickMark val="none"/>
        <c:tickLblPos val="nextTo"/>
        <c:crossAx val="60826752"/>
        <c:crosses val="autoZero"/>
        <c:auto val="1"/>
        <c:lblAlgn val="ctr"/>
        <c:lblOffset val="100"/>
      </c:catAx>
      <c:valAx>
        <c:axId val="60826752"/>
        <c:scaling>
          <c:orientation val="minMax"/>
        </c:scaling>
        <c:axPos val="l"/>
        <c:majorGridlines>
          <c:spPr>
            <a:ln cap="rnd">
              <a:prstDash val="sysDot"/>
              <a:bevel/>
            </a:ln>
          </c:spPr>
        </c:majorGridlines>
        <c:numFmt formatCode="0.00%" sourceLinked="0"/>
        <c:majorTickMark val="none"/>
        <c:tickLblPos val="nextTo"/>
        <c:txPr>
          <a:bodyPr/>
          <a:lstStyle/>
          <a:p>
            <a:pPr>
              <a:defRPr b="1"/>
            </a:pPr>
            <a:endParaRPr lang="cs-CZ"/>
          </a:p>
        </c:txPr>
        <c:crossAx val="6070617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900" b="1"/>
            </a:pPr>
            <a:endParaRPr lang="cs-CZ"/>
          </a:p>
        </c:txPr>
      </c:dTable>
      <c:spPr>
        <a:solidFill>
          <a:srgbClr val="4F81BD">
            <a:alpha val="10000"/>
          </a:srgbClr>
        </a:solidFill>
      </c:spPr>
    </c:plotArea>
    <c:plotVisOnly val="1"/>
    <c:dispBlanksAs val="gap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cs-CZ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cs-CZ" sz="1400"/>
              <a:t>Změna míry klidu a vyrovnanosti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List1!$Q$146</c:f>
              <c:strCache>
                <c:ptCount val="1"/>
                <c:pt idx="0">
                  <c:v>Skupina pečujících</c:v>
                </c:pt>
              </c:strCache>
            </c:strRef>
          </c:tx>
          <c:spPr>
            <a:solidFill>
              <a:srgbClr val="9BBB59"/>
            </a:solidFill>
          </c:spPr>
          <c:cat>
            <c:strRef>
              <c:f>(List1!$R$144,List1!$T$144,List1!$V$144,List1!$X$144)</c:f>
              <c:strCache>
                <c:ptCount val="4"/>
                <c:pt idx="0">
                  <c:v>zvýšila</c:v>
                </c:pt>
                <c:pt idx="1">
                  <c:v>zůstala stejná</c:v>
                </c:pt>
                <c:pt idx="2">
                  <c:v>snížila</c:v>
                </c:pt>
                <c:pt idx="3">
                  <c:v>neodpovědělo</c:v>
                </c:pt>
              </c:strCache>
            </c:strRef>
          </c:cat>
          <c:val>
            <c:numRef>
              <c:f>(List1!$S$146,List1!$U$146,List1!$W$146,List1!$Y$146)</c:f>
              <c:numCache>
                <c:formatCode>0.00%</c:formatCode>
                <c:ptCount val="4"/>
                <c:pt idx="0">
                  <c:v>0.17533718689788097</c:v>
                </c:pt>
                <c:pt idx="1">
                  <c:v>0.31213872832369982</c:v>
                </c:pt>
                <c:pt idx="2">
                  <c:v>0.47591522157996208</c:v>
                </c:pt>
                <c:pt idx="3">
                  <c:v>3.6608863198458581E-2</c:v>
                </c:pt>
              </c:numCache>
            </c:numRef>
          </c:val>
        </c:ser>
        <c:ser>
          <c:idx val="1"/>
          <c:order val="1"/>
          <c:tx>
            <c:strRef>
              <c:f>List1!$Q$147</c:f>
              <c:strCache>
                <c:ptCount val="1"/>
                <c:pt idx="0">
                  <c:v>Kontrolní skupina</c:v>
                </c:pt>
              </c:strCache>
            </c:strRef>
          </c:tx>
          <c:spPr>
            <a:solidFill>
              <a:srgbClr val="F79646"/>
            </a:solidFill>
          </c:spPr>
          <c:cat>
            <c:strRef>
              <c:f>(List1!$R$144,List1!$T$144,List1!$V$144,List1!$X$144)</c:f>
              <c:strCache>
                <c:ptCount val="4"/>
                <c:pt idx="0">
                  <c:v>zvýšila</c:v>
                </c:pt>
                <c:pt idx="1">
                  <c:v>zůstala stejná</c:v>
                </c:pt>
                <c:pt idx="2">
                  <c:v>snížila</c:v>
                </c:pt>
                <c:pt idx="3">
                  <c:v>neodpovědělo</c:v>
                </c:pt>
              </c:strCache>
            </c:strRef>
          </c:cat>
          <c:val>
            <c:numRef>
              <c:f>(List1!$S$147,List1!$U$147,List1!$W$147,List1!$Y$147)</c:f>
              <c:numCache>
                <c:formatCode>0.00%</c:formatCode>
                <c:ptCount val="4"/>
                <c:pt idx="0">
                  <c:v>0.37049180327868925</c:v>
                </c:pt>
                <c:pt idx="1">
                  <c:v>0.32459016393442741</c:v>
                </c:pt>
                <c:pt idx="2">
                  <c:v>0.29836065573770587</c:v>
                </c:pt>
                <c:pt idx="3">
                  <c:v>6.5573770491803383E-3</c:v>
                </c:pt>
              </c:numCache>
            </c:numRef>
          </c:val>
        </c:ser>
        <c:axId val="64860160"/>
        <c:axId val="64861696"/>
      </c:barChart>
      <c:catAx>
        <c:axId val="64860160"/>
        <c:scaling>
          <c:orientation val="minMax"/>
        </c:scaling>
        <c:axPos val="b"/>
        <c:majorGridlines>
          <c:spPr>
            <a:ln cap="rnd">
              <a:prstDash val="lgDashDotDot"/>
              <a:bevel/>
            </a:ln>
          </c:spPr>
        </c:majorGridlines>
        <c:numFmt formatCode="General" sourceLinked="0"/>
        <c:majorTickMark val="none"/>
        <c:tickLblPos val="nextTo"/>
        <c:crossAx val="64861696"/>
        <c:crosses val="autoZero"/>
        <c:auto val="1"/>
        <c:lblAlgn val="ctr"/>
        <c:lblOffset val="100"/>
      </c:catAx>
      <c:valAx>
        <c:axId val="64861696"/>
        <c:scaling>
          <c:orientation val="minMax"/>
        </c:scaling>
        <c:axPos val="l"/>
        <c:majorGridlines>
          <c:spPr>
            <a:ln cap="rnd">
              <a:prstDash val="sysDot"/>
              <a:bevel/>
            </a:ln>
          </c:spPr>
        </c:majorGridlines>
        <c:numFmt formatCode="0.00%" sourceLinked="0"/>
        <c:majorTickMark val="none"/>
        <c:tickLblPos val="nextTo"/>
        <c:txPr>
          <a:bodyPr/>
          <a:lstStyle/>
          <a:p>
            <a:pPr>
              <a:defRPr b="1"/>
            </a:pPr>
            <a:endParaRPr lang="cs-CZ"/>
          </a:p>
        </c:txPr>
        <c:crossAx val="6486016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900" b="1"/>
            </a:pPr>
            <a:endParaRPr lang="cs-CZ"/>
          </a:p>
        </c:txPr>
      </c:dTable>
      <c:spPr>
        <a:solidFill>
          <a:srgbClr val="4F81BD">
            <a:alpha val="10000"/>
          </a:srgbClr>
        </a:solidFill>
      </c:spPr>
    </c:plotArea>
    <c:plotVisOnly val="1"/>
    <c:dispBlanksAs val="gap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cs-CZ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cs-CZ" sz="1400"/>
              <a:t>Pocit velké únavy u respondentů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List1!$Q$210</c:f>
              <c:strCache>
                <c:ptCount val="1"/>
                <c:pt idx="0">
                  <c:v>Skupina pečujících</c:v>
                </c:pt>
              </c:strCache>
            </c:strRef>
          </c:tx>
          <c:spPr>
            <a:solidFill>
              <a:srgbClr val="9BBB59"/>
            </a:solidFill>
          </c:spPr>
          <c:cat>
            <c:strRef>
              <c:f>(List1!$R$208,List1!$T$208,List1!$V$208,List1!$X$208,List1!$Z$208)</c:f>
              <c:strCache>
                <c:ptCount val="5"/>
                <c:pt idx="0">
                  <c:v>velmi často</c:v>
                </c:pt>
                <c:pt idx="1">
                  <c:v>často</c:v>
                </c:pt>
                <c:pt idx="2">
                  <c:v>zřídka</c:v>
                </c:pt>
                <c:pt idx="3">
                  <c:v>vůbec ne</c:v>
                </c:pt>
                <c:pt idx="4">
                  <c:v>neodpovědělo</c:v>
                </c:pt>
              </c:strCache>
            </c:strRef>
          </c:cat>
          <c:val>
            <c:numRef>
              <c:f>(List1!$S$210,List1!$U$210,List1!$W$210,List1!$Y$210,List1!$AA$210)</c:f>
              <c:numCache>
                <c:formatCode>0.00%</c:formatCode>
                <c:ptCount val="5"/>
                <c:pt idx="0">
                  <c:v>0.27360308285163776</c:v>
                </c:pt>
                <c:pt idx="1">
                  <c:v>0.43352601156069442</c:v>
                </c:pt>
                <c:pt idx="2">
                  <c:v>0.24084778420038541</c:v>
                </c:pt>
                <c:pt idx="3">
                  <c:v>3.0828516377649346E-2</c:v>
                </c:pt>
                <c:pt idx="4">
                  <c:v>2.119460500963391E-2</c:v>
                </c:pt>
              </c:numCache>
            </c:numRef>
          </c:val>
        </c:ser>
        <c:ser>
          <c:idx val="1"/>
          <c:order val="1"/>
          <c:tx>
            <c:strRef>
              <c:f>List1!$Q$211</c:f>
              <c:strCache>
                <c:ptCount val="1"/>
                <c:pt idx="0">
                  <c:v>Kontrolní skupina</c:v>
                </c:pt>
              </c:strCache>
            </c:strRef>
          </c:tx>
          <c:spPr>
            <a:solidFill>
              <a:srgbClr val="F79646"/>
            </a:solidFill>
          </c:spPr>
          <c:cat>
            <c:strRef>
              <c:f>(List1!$R$208,List1!$T$208,List1!$V$208,List1!$X$208,List1!$Z$208)</c:f>
              <c:strCache>
                <c:ptCount val="5"/>
                <c:pt idx="0">
                  <c:v>velmi často</c:v>
                </c:pt>
                <c:pt idx="1">
                  <c:v>často</c:v>
                </c:pt>
                <c:pt idx="2">
                  <c:v>zřídka</c:v>
                </c:pt>
                <c:pt idx="3">
                  <c:v>vůbec ne</c:v>
                </c:pt>
                <c:pt idx="4">
                  <c:v>neodpovědělo</c:v>
                </c:pt>
              </c:strCache>
            </c:strRef>
          </c:cat>
          <c:val>
            <c:numRef>
              <c:f>(List1!$S$211,List1!$U$211,List1!$W$211,List1!$Y$211,List1!$AA$211)</c:f>
              <c:numCache>
                <c:formatCode>0.00%</c:formatCode>
                <c:ptCount val="5"/>
                <c:pt idx="0">
                  <c:v>0.12786885245901639</c:v>
                </c:pt>
                <c:pt idx="1">
                  <c:v>0.40327868852459031</c:v>
                </c:pt>
                <c:pt idx="2">
                  <c:v>0.409836065573771</c:v>
                </c:pt>
                <c:pt idx="3">
                  <c:v>5.2459016393442623E-2</c:v>
                </c:pt>
                <c:pt idx="4">
                  <c:v>6.5573770491803383E-3</c:v>
                </c:pt>
              </c:numCache>
            </c:numRef>
          </c:val>
        </c:ser>
        <c:axId val="84259200"/>
        <c:axId val="84261120"/>
      </c:barChart>
      <c:catAx>
        <c:axId val="84259200"/>
        <c:scaling>
          <c:orientation val="minMax"/>
        </c:scaling>
        <c:axPos val="b"/>
        <c:majorGridlines>
          <c:spPr>
            <a:ln cap="rnd">
              <a:prstDash val="lgDashDotDot"/>
              <a:bevel/>
            </a:ln>
          </c:spPr>
        </c:majorGridlines>
        <c:numFmt formatCode="General" sourceLinked="0"/>
        <c:majorTickMark val="none"/>
        <c:tickLblPos val="nextTo"/>
        <c:crossAx val="84261120"/>
        <c:crosses val="autoZero"/>
        <c:auto val="1"/>
        <c:lblAlgn val="ctr"/>
        <c:lblOffset val="100"/>
      </c:catAx>
      <c:valAx>
        <c:axId val="84261120"/>
        <c:scaling>
          <c:orientation val="minMax"/>
        </c:scaling>
        <c:axPos val="l"/>
        <c:majorGridlines>
          <c:spPr>
            <a:ln cap="rnd">
              <a:prstDash val="sysDot"/>
              <a:bevel/>
            </a:ln>
          </c:spPr>
        </c:majorGridlines>
        <c:numFmt formatCode="0.00%" sourceLinked="0"/>
        <c:majorTickMark val="none"/>
        <c:tickLblPos val="nextTo"/>
        <c:txPr>
          <a:bodyPr/>
          <a:lstStyle/>
          <a:p>
            <a:pPr>
              <a:defRPr b="1"/>
            </a:pPr>
            <a:endParaRPr lang="cs-CZ"/>
          </a:p>
        </c:txPr>
        <c:crossAx val="8425920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900" b="1"/>
            </a:pPr>
            <a:endParaRPr lang="cs-CZ"/>
          </a:p>
        </c:txPr>
      </c:dTable>
      <c:spPr>
        <a:solidFill>
          <a:srgbClr val="4F81BD">
            <a:alpha val="10000"/>
          </a:srgbClr>
        </a:solidFill>
      </c:spPr>
    </c:plotArea>
    <c:plotVisOnly val="1"/>
    <c:dispBlanksAs val="gap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cs-CZ"/>
    </a:p>
  </c:tx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cs-CZ" sz="1400"/>
              <a:t>Pocit ztráty osobních perspektiv respondentů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List1!$Q$243</c:f>
              <c:strCache>
                <c:ptCount val="1"/>
                <c:pt idx="0">
                  <c:v>Skupina pečujících</c:v>
                </c:pt>
              </c:strCache>
            </c:strRef>
          </c:tx>
          <c:spPr>
            <a:solidFill>
              <a:srgbClr val="9BBB59"/>
            </a:solidFill>
          </c:spPr>
          <c:cat>
            <c:strRef>
              <c:f>(List1!$R$241,List1!$T$241,List1!$V$241,List1!$X$241,List1!$Z$241)</c:f>
              <c:strCache>
                <c:ptCount val="5"/>
                <c:pt idx="0">
                  <c:v>velmi často</c:v>
                </c:pt>
                <c:pt idx="1">
                  <c:v>často</c:v>
                </c:pt>
                <c:pt idx="2">
                  <c:v>zřídka</c:v>
                </c:pt>
                <c:pt idx="3">
                  <c:v>vůbec ne</c:v>
                </c:pt>
                <c:pt idx="4">
                  <c:v>neodpovědělo</c:v>
                </c:pt>
              </c:strCache>
            </c:strRef>
          </c:cat>
          <c:val>
            <c:numRef>
              <c:f>(List1!$S$243,List1!$U$243,List1!$W$243,List1!$Y$243,List1!$AA$243)</c:f>
              <c:numCache>
                <c:formatCode>0.00%</c:formatCode>
                <c:ptCount val="5"/>
                <c:pt idx="0">
                  <c:v>0.22157996146435452</c:v>
                </c:pt>
                <c:pt idx="1">
                  <c:v>0.31406551059730248</c:v>
                </c:pt>
                <c:pt idx="2">
                  <c:v>0.26782273603082907</c:v>
                </c:pt>
                <c:pt idx="3">
                  <c:v>0.15028901734104072</c:v>
                </c:pt>
                <c:pt idx="4">
                  <c:v>4.6242774566473945E-2</c:v>
                </c:pt>
              </c:numCache>
            </c:numRef>
          </c:val>
        </c:ser>
        <c:ser>
          <c:idx val="1"/>
          <c:order val="1"/>
          <c:tx>
            <c:strRef>
              <c:f>List1!$Q$244</c:f>
              <c:strCache>
                <c:ptCount val="1"/>
                <c:pt idx="0">
                  <c:v>Kontrolní skupina</c:v>
                </c:pt>
              </c:strCache>
            </c:strRef>
          </c:tx>
          <c:spPr>
            <a:solidFill>
              <a:srgbClr val="F79646"/>
            </a:solidFill>
          </c:spPr>
          <c:cat>
            <c:strRef>
              <c:f>(List1!$R$241,List1!$T$241,List1!$V$241,List1!$X$241,List1!$Z$241)</c:f>
              <c:strCache>
                <c:ptCount val="5"/>
                <c:pt idx="0">
                  <c:v>velmi často</c:v>
                </c:pt>
                <c:pt idx="1">
                  <c:v>často</c:v>
                </c:pt>
                <c:pt idx="2">
                  <c:v>zřídka</c:v>
                </c:pt>
                <c:pt idx="3">
                  <c:v>vůbec ne</c:v>
                </c:pt>
                <c:pt idx="4">
                  <c:v>neodpovědělo</c:v>
                </c:pt>
              </c:strCache>
            </c:strRef>
          </c:cat>
          <c:val>
            <c:numRef>
              <c:f>(List1!$S$244,List1!$U$244,List1!$W$244,List1!$Y$244,List1!$AA$244)</c:f>
              <c:numCache>
                <c:formatCode>0.00%</c:formatCode>
                <c:ptCount val="5"/>
                <c:pt idx="0">
                  <c:v>2.6229508196721311E-2</c:v>
                </c:pt>
                <c:pt idx="1">
                  <c:v>0.1475409836065574</c:v>
                </c:pt>
                <c:pt idx="2">
                  <c:v>0.45901639344262357</c:v>
                </c:pt>
                <c:pt idx="3">
                  <c:v>0.3540983606557378</c:v>
                </c:pt>
                <c:pt idx="4">
                  <c:v>1.3114754098360685E-2</c:v>
                </c:pt>
              </c:numCache>
            </c:numRef>
          </c:val>
        </c:ser>
        <c:axId val="103140736"/>
        <c:axId val="103146624"/>
      </c:barChart>
      <c:catAx>
        <c:axId val="103140736"/>
        <c:scaling>
          <c:orientation val="minMax"/>
        </c:scaling>
        <c:axPos val="b"/>
        <c:majorGridlines>
          <c:spPr>
            <a:ln cap="rnd">
              <a:prstDash val="lgDashDotDot"/>
              <a:bevel/>
            </a:ln>
          </c:spPr>
        </c:majorGridlines>
        <c:numFmt formatCode="General" sourceLinked="0"/>
        <c:majorTickMark val="none"/>
        <c:tickLblPos val="nextTo"/>
        <c:crossAx val="103146624"/>
        <c:crosses val="autoZero"/>
        <c:auto val="1"/>
        <c:lblAlgn val="ctr"/>
        <c:lblOffset val="100"/>
      </c:catAx>
      <c:valAx>
        <c:axId val="103146624"/>
        <c:scaling>
          <c:orientation val="minMax"/>
        </c:scaling>
        <c:axPos val="l"/>
        <c:majorGridlines>
          <c:spPr>
            <a:ln cap="rnd">
              <a:prstDash val="sysDot"/>
              <a:bevel/>
            </a:ln>
          </c:spPr>
        </c:majorGridlines>
        <c:numFmt formatCode="0.00%" sourceLinked="0"/>
        <c:majorTickMark val="none"/>
        <c:tickLblPos val="nextTo"/>
        <c:txPr>
          <a:bodyPr/>
          <a:lstStyle/>
          <a:p>
            <a:pPr>
              <a:defRPr b="1"/>
            </a:pPr>
            <a:endParaRPr lang="cs-CZ"/>
          </a:p>
        </c:txPr>
        <c:crossAx val="10314073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900" b="1"/>
            </a:pPr>
            <a:endParaRPr lang="cs-CZ"/>
          </a:p>
        </c:txPr>
      </c:dTable>
      <c:spPr>
        <a:solidFill>
          <a:srgbClr val="4F81BD">
            <a:alpha val="10000"/>
          </a:srgbClr>
        </a:solidFill>
      </c:spPr>
    </c:plotArea>
    <c:plotVisOnly val="1"/>
    <c:dispBlanksAs val="gap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cs-CZ"/>
    </a:p>
  </c:tx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cs-CZ" sz="1400"/>
              <a:t>Zvýšení izolace od společnosti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List1!$Q$254</c:f>
              <c:strCache>
                <c:ptCount val="1"/>
                <c:pt idx="0">
                  <c:v>Skupina pečujících</c:v>
                </c:pt>
              </c:strCache>
            </c:strRef>
          </c:tx>
          <c:spPr>
            <a:solidFill>
              <a:srgbClr val="9BBB59"/>
            </a:solidFill>
          </c:spPr>
          <c:cat>
            <c:strRef>
              <c:f>(List1!$R$252,List1!$T$252,List1!$V$252,List1!$X$252,List1!$Z$252,List1!$AB$252)</c:f>
              <c:strCache>
                <c:ptCount val="6"/>
                <c:pt idx="0">
                  <c:v>ano</c:v>
                </c:pt>
                <c:pt idx="1">
                  <c:v>spíše ano</c:v>
                </c:pt>
                <c:pt idx="2">
                  <c:v>nezměnil se</c:v>
                </c:pt>
                <c:pt idx="3">
                  <c:v>spíše ne</c:v>
                </c:pt>
                <c:pt idx="4">
                  <c:v>ne</c:v>
                </c:pt>
                <c:pt idx="5">
                  <c:v>neodpovědělo</c:v>
                </c:pt>
              </c:strCache>
            </c:strRef>
          </c:cat>
          <c:val>
            <c:numRef>
              <c:f>(List1!$S$254,List1!$U$254,List1!$W$254,List1!$Y$254,List1!$AA$254,List1!$AC$254)</c:f>
              <c:numCache>
                <c:formatCode>0.00%</c:formatCode>
                <c:ptCount val="6"/>
                <c:pt idx="0">
                  <c:v>0.42196531791907604</c:v>
                </c:pt>
                <c:pt idx="1">
                  <c:v>0.27552986512524197</c:v>
                </c:pt>
                <c:pt idx="2">
                  <c:v>0.11946050096339127</c:v>
                </c:pt>
                <c:pt idx="3">
                  <c:v>7.7071290944123502E-2</c:v>
                </c:pt>
                <c:pt idx="4">
                  <c:v>8.477842003853564E-2</c:v>
                </c:pt>
                <c:pt idx="5">
                  <c:v>2.119460500963391E-2</c:v>
                </c:pt>
              </c:numCache>
            </c:numRef>
          </c:val>
        </c:ser>
        <c:ser>
          <c:idx val="1"/>
          <c:order val="1"/>
          <c:tx>
            <c:strRef>
              <c:f>List1!$Q$255</c:f>
              <c:strCache>
                <c:ptCount val="1"/>
                <c:pt idx="0">
                  <c:v>Kontrolní skupina</c:v>
                </c:pt>
              </c:strCache>
            </c:strRef>
          </c:tx>
          <c:spPr>
            <a:solidFill>
              <a:srgbClr val="F79646"/>
            </a:solidFill>
          </c:spPr>
          <c:cat>
            <c:strRef>
              <c:f>(List1!$R$252,List1!$T$252,List1!$V$252,List1!$X$252,List1!$Z$252,List1!$AB$252)</c:f>
              <c:strCache>
                <c:ptCount val="6"/>
                <c:pt idx="0">
                  <c:v>ano</c:v>
                </c:pt>
                <c:pt idx="1">
                  <c:v>spíše ano</c:v>
                </c:pt>
                <c:pt idx="2">
                  <c:v>nezměnil se</c:v>
                </c:pt>
                <c:pt idx="3">
                  <c:v>spíše ne</c:v>
                </c:pt>
                <c:pt idx="4">
                  <c:v>ne</c:v>
                </c:pt>
                <c:pt idx="5">
                  <c:v>neodpovědělo</c:v>
                </c:pt>
              </c:strCache>
            </c:strRef>
          </c:cat>
          <c:val>
            <c:numRef>
              <c:f>(List1!$S$255,List1!$U$255,List1!$W$255,List1!$Y$255,List1!$AA$255,List1!$AC$255)</c:f>
              <c:numCache>
                <c:formatCode>0.00%</c:formatCode>
                <c:ptCount val="6"/>
                <c:pt idx="0">
                  <c:v>4.9180327868852472E-2</c:v>
                </c:pt>
                <c:pt idx="1">
                  <c:v>0.21967213114754125</c:v>
                </c:pt>
                <c:pt idx="2">
                  <c:v>0.17049180327868838</c:v>
                </c:pt>
                <c:pt idx="3">
                  <c:v>0.21311475409836092</c:v>
                </c:pt>
                <c:pt idx="4">
                  <c:v>0.33770491803278752</c:v>
                </c:pt>
                <c:pt idx="5">
                  <c:v>9.8360655737705048E-3</c:v>
                </c:pt>
              </c:numCache>
            </c:numRef>
          </c:val>
        </c:ser>
        <c:axId val="104540800"/>
        <c:axId val="104551936"/>
      </c:barChart>
      <c:catAx>
        <c:axId val="104540800"/>
        <c:scaling>
          <c:orientation val="minMax"/>
        </c:scaling>
        <c:axPos val="b"/>
        <c:majorGridlines>
          <c:spPr>
            <a:ln cap="rnd">
              <a:prstDash val="lgDashDotDot"/>
              <a:bevel/>
            </a:ln>
          </c:spPr>
        </c:majorGridlines>
        <c:numFmt formatCode="General" sourceLinked="0"/>
        <c:majorTickMark val="none"/>
        <c:tickLblPos val="nextTo"/>
        <c:crossAx val="104551936"/>
        <c:crosses val="autoZero"/>
        <c:auto val="1"/>
        <c:lblAlgn val="ctr"/>
        <c:lblOffset val="100"/>
      </c:catAx>
      <c:valAx>
        <c:axId val="104551936"/>
        <c:scaling>
          <c:orientation val="minMax"/>
        </c:scaling>
        <c:axPos val="l"/>
        <c:majorGridlines>
          <c:spPr>
            <a:ln cap="rnd">
              <a:prstDash val="sysDot"/>
              <a:bevel/>
            </a:ln>
          </c:spPr>
        </c:majorGridlines>
        <c:numFmt formatCode="0.00%" sourceLinked="0"/>
        <c:majorTickMark val="none"/>
        <c:tickLblPos val="nextTo"/>
        <c:txPr>
          <a:bodyPr/>
          <a:lstStyle/>
          <a:p>
            <a:pPr>
              <a:defRPr b="1"/>
            </a:pPr>
            <a:endParaRPr lang="cs-CZ"/>
          </a:p>
        </c:txPr>
        <c:crossAx val="10454080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900" b="1"/>
            </a:pPr>
            <a:endParaRPr lang="cs-CZ"/>
          </a:p>
        </c:txPr>
      </c:dTable>
      <c:spPr>
        <a:solidFill>
          <a:srgbClr val="4F81BD">
            <a:alpha val="10000"/>
          </a:srgbClr>
        </a:solidFill>
      </c:spPr>
    </c:plotArea>
    <c:plotVisOnly val="1"/>
    <c:dispBlanksAs val="gap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cs-CZ"/>
    </a:p>
  </c:tx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cs-CZ" sz="1400"/>
              <a:t>Zhoršení zdravotního stavu respondentů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List1!$Q$266</c:f>
              <c:strCache>
                <c:ptCount val="1"/>
                <c:pt idx="0">
                  <c:v>Skupina pečujících</c:v>
                </c:pt>
              </c:strCache>
            </c:strRef>
          </c:tx>
          <c:spPr>
            <a:solidFill>
              <a:srgbClr val="9BBB59"/>
            </a:solidFill>
          </c:spPr>
          <c:cat>
            <c:strRef>
              <c:f>(List1!$R$264,List1!$T$264,List1!$V$264,List1!$X$264,List1!$Z$264,List1!$AB$264)</c:f>
              <c:strCache>
                <c:ptCount val="6"/>
                <c:pt idx="0">
                  <c:v>ano</c:v>
                </c:pt>
                <c:pt idx="1">
                  <c:v>spíše ano</c:v>
                </c:pt>
                <c:pt idx="2">
                  <c:v>nezměnil se</c:v>
                </c:pt>
                <c:pt idx="3">
                  <c:v>spíše ne</c:v>
                </c:pt>
                <c:pt idx="4">
                  <c:v>ne</c:v>
                </c:pt>
                <c:pt idx="5">
                  <c:v>neodpovědělo</c:v>
                </c:pt>
              </c:strCache>
            </c:strRef>
          </c:cat>
          <c:val>
            <c:numRef>
              <c:f>(List1!$S$266,List1!$U$266,List1!$W$266,List1!$Y$266,List1!$AA$266,List1!$AC$266)</c:f>
              <c:numCache>
                <c:formatCode>0.00%</c:formatCode>
                <c:ptCount val="6"/>
                <c:pt idx="0">
                  <c:v>0.26011560693641617</c:v>
                </c:pt>
                <c:pt idx="1">
                  <c:v>0.289017341040463</c:v>
                </c:pt>
                <c:pt idx="2">
                  <c:v>0.23892100192678228</c:v>
                </c:pt>
                <c:pt idx="3">
                  <c:v>7.7071290944123502E-2</c:v>
                </c:pt>
                <c:pt idx="4">
                  <c:v>0.11368015414258192</c:v>
                </c:pt>
                <c:pt idx="5">
                  <c:v>2.119460500963391E-2</c:v>
                </c:pt>
              </c:numCache>
            </c:numRef>
          </c:val>
        </c:ser>
        <c:ser>
          <c:idx val="1"/>
          <c:order val="1"/>
          <c:tx>
            <c:strRef>
              <c:f>List1!$Q$267</c:f>
              <c:strCache>
                <c:ptCount val="1"/>
                <c:pt idx="0">
                  <c:v>Kontrolní skupina</c:v>
                </c:pt>
              </c:strCache>
            </c:strRef>
          </c:tx>
          <c:spPr>
            <a:solidFill>
              <a:srgbClr val="F79646"/>
            </a:solidFill>
          </c:spPr>
          <c:cat>
            <c:strRef>
              <c:f>(List1!$R$264,List1!$T$264,List1!$V$264,List1!$X$264,List1!$Z$264,List1!$AB$264)</c:f>
              <c:strCache>
                <c:ptCount val="6"/>
                <c:pt idx="0">
                  <c:v>ano</c:v>
                </c:pt>
                <c:pt idx="1">
                  <c:v>spíše ano</c:v>
                </c:pt>
                <c:pt idx="2">
                  <c:v>nezměnil se</c:v>
                </c:pt>
                <c:pt idx="3">
                  <c:v>spíše ne</c:v>
                </c:pt>
                <c:pt idx="4">
                  <c:v>ne</c:v>
                </c:pt>
                <c:pt idx="5">
                  <c:v>neodpovědělo</c:v>
                </c:pt>
              </c:strCache>
            </c:strRef>
          </c:cat>
          <c:val>
            <c:numRef>
              <c:f>(List1!$S$267,List1!$U$267,List1!$W$267,List1!$Y$267,List1!$AA$267,List1!$AC$267)</c:f>
              <c:numCache>
                <c:formatCode>0.00%</c:formatCode>
                <c:ptCount val="6"/>
                <c:pt idx="0">
                  <c:v>4.2622950819672129E-2</c:v>
                </c:pt>
                <c:pt idx="1">
                  <c:v>0.2590163934426235</c:v>
                </c:pt>
                <c:pt idx="2">
                  <c:v>0.26229508196721318</c:v>
                </c:pt>
                <c:pt idx="3">
                  <c:v>0.19016393442622978</c:v>
                </c:pt>
                <c:pt idx="4">
                  <c:v>0.23606557377049209</c:v>
                </c:pt>
                <c:pt idx="5">
                  <c:v>9.8360655737705048E-3</c:v>
                </c:pt>
              </c:numCache>
            </c:numRef>
          </c:val>
        </c:ser>
        <c:axId val="104625664"/>
        <c:axId val="104628608"/>
      </c:barChart>
      <c:catAx>
        <c:axId val="104625664"/>
        <c:scaling>
          <c:orientation val="minMax"/>
        </c:scaling>
        <c:axPos val="b"/>
        <c:majorGridlines>
          <c:spPr>
            <a:ln cap="rnd">
              <a:prstDash val="lgDashDotDot"/>
              <a:bevel/>
            </a:ln>
          </c:spPr>
        </c:majorGridlines>
        <c:numFmt formatCode="General" sourceLinked="0"/>
        <c:majorTickMark val="none"/>
        <c:tickLblPos val="nextTo"/>
        <c:crossAx val="104628608"/>
        <c:crosses val="autoZero"/>
        <c:auto val="1"/>
        <c:lblAlgn val="ctr"/>
        <c:lblOffset val="100"/>
      </c:catAx>
      <c:valAx>
        <c:axId val="104628608"/>
        <c:scaling>
          <c:orientation val="minMax"/>
        </c:scaling>
        <c:axPos val="l"/>
        <c:majorGridlines>
          <c:spPr>
            <a:ln cap="rnd">
              <a:prstDash val="sysDot"/>
              <a:bevel/>
            </a:ln>
          </c:spPr>
        </c:majorGridlines>
        <c:numFmt formatCode="0.00%" sourceLinked="0"/>
        <c:majorTickMark val="none"/>
        <c:tickLblPos val="nextTo"/>
        <c:txPr>
          <a:bodyPr/>
          <a:lstStyle/>
          <a:p>
            <a:pPr>
              <a:defRPr b="1"/>
            </a:pPr>
            <a:endParaRPr lang="cs-CZ"/>
          </a:p>
        </c:txPr>
        <c:crossAx val="10462566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900" b="1"/>
            </a:pPr>
            <a:endParaRPr lang="cs-CZ"/>
          </a:p>
        </c:txPr>
      </c:dTable>
      <c:spPr>
        <a:solidFill>
          <a:srgbClr val="4F81BD">
            <a:alpha val="10000"/>
          </a:srgbClr>
        </a:solidFill>
      </c:spPr>
    </c:plotArea>
    <c:plotVisOnly val="1"/>
    <c:dispBlanksAs val="gap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cs-CZ"/>
    </a:p>
  </c:tx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89B49E-3A0F-4DE2-BC79-076A1E0C2D07}" type="datetimeFigureOut">
              <a:rPr lang="cs-CZ" smtClean="0"/>
              <a:t>5. 11. 2014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4D31A-FDD5-4506-B007-48B280A9912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556BF-DD13-466A-88AB-2731982A2FF1}" type="datetimeFigureOut">
              <a:rPr lang="cs-CZ" smtClean="0"/>
              <a:t>4. 11. 2014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FDB06-7FD4-44DA-AE27-7D71EDD6FB2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8B6ED9-723D-43E6-B132-2A82843CFF5B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178D75E-2347-45F0-8A94-127F3C8EEB68}" type="datetimeFigureOut">
              <a:rPr lang="cs-CZ" smtClean="0"/>
              <a:t>4. 11. 2014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7435FFA-3E8D-4750-B034-BB45EF80EE9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D75E-2347-45F0-8A94-127F3C8EEB68}" type="datetimeFigureOut">
              <a:rPr lang="cs-CZ" smtClean="0"/>
              <a:t>4. 11. 2014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35FFA-3E8D-4750-B034-BB45EF80EE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D75E-2347-45F0-8A94-127F3C8EEB68}" type="datetimeFigureOut">
              <a:rPr lang="cs-CZ" smtClean="0"/>
              <a:t>4. 11. 2014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35FFA-3E8D-4750-B034-BB45EF80EE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178D75E-2347-45F0-8A94-127F3C8EEB68}" type="datetimeFigureOut">
              <a:rPr lang="cs-CZ" smtClean="0"/>
              <a:t>4. 11. 2014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7435FFA-3E8D-4750-B034-BB45EF80EE9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178D75E-2347-45F0-8A94-127F3C8EEB68}" type="datetimeFigureOut">
              <a:rPr lang="cs-CZ" smtClean="0"/>
              <a:t>4. 11. 2014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7435FFA-3E8D-4750-B034-BB45EF80EE9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D75E-2347-45F0-8A94-127F3C8EEB68}" type="datetimeFigureOut">
              <a:rPr lang="cs-CZ" smtClean="0"/>
              <a:t>4. 11. 2014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35FFA-3E8D-4750-B034-BB45EF80EE9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D75E-2347-45F0-8A94-127F3C8EEB68}" type="datetimeFigureOut">
              <a:rPr lang="cs-CZ" smtClean="0"/>
              <a:t>4. 11. 2014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35FFA-3E8D-4750-B034-BB45EF80EE9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178D75E-2347-45F0-8A94-127F3C8EEB68}" type="datetimeFigureOut">
              <a:rPr lang="cs-CZ" smtClean="0"/>
              <a:t>4. 11. 2014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7435FFA-3E8D-4750-B034-BB45EF80EE9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8D75E-2347-45F0-8A94-127F3C8EEB68}" type="datetimeFigureOut">
              <a:rPr lang="cs-CZ" smtClean="0"/>
              <a:t>4. 11. 2014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35FFA-3E8D-4750-B034-BB45EF80EE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178D75E-2347-45F0-8A94-127F3C8EEB68}" type="datetimeFigureOut">
              <a:rPr lang="cs-CZ" smtClean="0"/>
              <a:t>4. 11. 2014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7435FFA-3E8D-4750-B034-BB45EF80EE91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178D75E-2347-45F0-8A94-127F3C8EEB68}" type="datetimeFigureOut">
              <a:rPr lang="cs-CZ" smtClean="0"/>
              <a:t>4. 11. 2014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7435FFA-3E8D-4750-B034-BB45EF80EE91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178D75E-2347-45F0-8A94-127F3C8EEB68}" type="datetimeFigureOut">
              <a:rPr lang="cs-CZ" smtClean="0"/>
              <a:t>4. 11. 2014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7435FFA-3E8D-4750-B034-BB45EF80EE9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79712" y="548681"/>
            <a:ext cx="6912768" cy="2232247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chemeClr val="tx1"/>
                </a:solidFill>
              </a:rPr>
              <a:t>Společnost </a:t>
            </a:r>
            <a:br>
              <a:rPr lang="cs-CZ" sz="4000" dirty="0" smtClean="0">
                <a:solidFill>
                  <a:schemeClr val="tx1"/>
                </a:solidFill>
              </a:rPr>
            </a:br>
            <a:r>
              <a:rPr lang="cs-CZ" sz="4000" dirty="0" smtClean="0">
                <a:solidFill>
                  <a:schemeClr val="tx1"/>
                </a:solidFill>
              </a:rPr>
              <a:t>a pečující osoby</a:t>
            </a:r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79712" y="3356992"/>
            <a:ext cx="6984776" cy="2232248"/>
          </a:xfrm>
        </p:spPr>
        <p:txBody>
          <a:bodyPr>
            <a:normAutofit/>
          </a:bodyPr>
          <a:lstStyle/>
          <a:p>
            <a:pPr algn="r"/>
            <a:r>
              <a:rPr lang="cs-CZ" sz="2800" dirty="0" smtClean="0"/>
              <a:t>Konference Podpora pečujících osob</a:t>
            </a:r>
          </a:p>
          <a:p>
            <a:pPr algn="r"/>
            <a:r>
              <a:rPr lang="cs-CZ" sz="2800" dirty="0" smtClean="0"/>
              <a:t>6. 11. 2014</a:t>
            </a:r>
          </a:p>
          <a:p>
            <a:pPr algn="r"/>
            <a:endParaRPr lang="cs-CZ" sz="2000" dirty="0" smtClean="0"/>
          </a:p>
          <a:p>
            <a:pPr algn="r"/>
            <a:endParaRPr lang="cs-CZ" sz="2000" dirty="0" smtClean="0"/>
          </a:p>
          <a:p>
            <a:pPr algn="r"/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Jan Michalík, Petra Tomalová</a:t>
            </a:r>
            <a:endParaRPr lang="cs-CZ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704856" cy="706090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Hodnocení aktuálního stavu – </a:t>
            </a:r>
            <a:r>
              <a:rPr lang="cs-CZ" sz="2800" b="1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/>
            </a:r>
            <a:br>
              <a:rPr lang="cs-CZ" sz="2800" b="1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</a:br>
            <a:r>
              <a:rPr lang="cs-CZ" sz="2800" b="1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s </a:t>
            </a:r>
            <a:r>
              <a:rPr lang="cs-CZ" sz="2800" b="1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přihlédnutím k faktoru péče</a:t>
            </a:r>
            <a:endParaRPr lang="cs-CZ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975059417"/>
              </p:ext>
            </p:extLst>
          </p:nvPr>
        </p:nvGraphicFramePr>
        <p:xfrm>
          <a:off x="457200" y="1196752"/>
          <a:ext cx="8291264" cy="5277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7092280" cy="706090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Co se změnilo od doby, </a:t>
            </a:r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/>
            </a:r>
            <a:br>
              <a:rPr lang="cs-CZ" sz="3200" b="1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</a:br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kdy </a:t>
            </a:r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jsem začal pečovat</a:t>
            </a:r>
            <a:endParaRPr lang="cs-CZ" b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815814160"/>
              </p:ext>
            </p:extLst>
          </p:nvPr>
        </p:nvGraphicFramePr>
        <p:xfrm>
          <a:off x="251520" y="1196752"/>
          <a:ext cx="849694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992217583"/>
              </p:ext>
            </p:extLst>
          </p:nvPr>
        </p:nvGraphicFramePr>
        <p:xfrm>
          <a:off x="395536" y="1124744"/>
          <a:ext cx="8352928" cy="5349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840760" cy="706437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Co se změnilo od doby, </a:t>
            </a:r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/>
            </a:r>
            <a:br>
              <a:rPr lang="cs-CZ" sz="3200" b="1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</a:br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kdy </a:t>
            </a:r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jsem začal pečovat</a:t>
            </a:r>
            <a:endParaRPr lang="cs-CZ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921542287"/>
              </p:ext>
            </p:extLst>
          </p:nvPr>
        </p:nvGraphicFramePr>
        <p:xfrm>
          <a:off x="457200" y="1268760"/>
          <a:ext cx="8291264" cy="5205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1907704" y="332656"/>
            <a:ext cx="6984776" cy="72008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9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Co se změnilo od doby,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9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kdy jsem začal pečovat</a:t>
            </a:r>
            <a:endParaRPr kumimoji="0" lang="cs-CZ" sz="2900" b="1" i="0" u="none" strike="noStrike" kern="1200" cap="small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395536" y="1556792"/>
          <a:ext cx="8229600" cy="4752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75253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kategorie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relativní četnost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latin typeface="Arial" pitchFamily="34" charset="0"/>
                          <a:cs typeface="Arial" pitchFamily="34" charset="0"/>
                        </a:rPr>
                        <a:t>žádný zisk</a:t>
                      </a:r>
                      <a:endParaRPr lang="cs-CZ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10,2%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latin typeface="Arial" pitchFamily="34" charset="0"/>
                          <a:cs typeface="Arial" pitchFamily="34" charset="0"/>
                        </a:rPr>
                        <a:t>hrdost a sebevědomí</a:t>
                      </a:r>
                      <a:endParaRPr lang="cs-CZ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Arial" pitchFamily="34" charset="0"/>
                          <a:cs typeface="Arial" pitchFamily="34" charset="0"/>
                        </a:rPr>
                        <a:t>23,70%</a:t>
                      </a:r>
                      <a:endParaRPr lang="cs-CZ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latin typeface="Arial" pitchFamily="34" charset="0"/>
                          <a:cs typeface="Arial" pitchFamily="34" charset="0"/>
                        </a:rPr>
                        <a:t>změna životních hodnot</a:t>
                      </a:r>
                      <a:endParaRPr lang="cs-CZ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8,09%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latin typeface="Arial" pitchFamily="34" charset="0"/>
                          <a:cs typeface="Arial" pitchFamily="34" charset="0"/>
                        </a:rPr>
                        <a:t>možnost vrátit rodičům jejich péči</a:t>
                      </a:r>
                      <a:endParaRPr lang="cs-CZ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4,24%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latin typeface="Arial" pitchFamily="34" charset="0"/>
                          <a:cs typeface="Arial" pitchFamily="34" charset="0"/>
                        </a:rPr>
                        <a:t>objevil/a jsem víru</a:t>
                      </a:r>
                      <a:r>
                        <a:rPr lang="cs-CZ" b="1" baseline="0" dirty="0" smtClean="0">
                          <a:latin typeface="Arial" pitchFamily="34" charset="0"/>
                          <a:cs typeface="Arial" pitchFamily="34" charset="0"/>
                        </a:rPr>
                        <a:t> v Boha</a:t>
                      </a:r>
                      <a:endParaRPr lang="cs-CZ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0,77%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latin typeface="Arial" pitchFamily="34" charset="0"/>
                          <a:cs typeface="Arial" pitchFamily="34" charset="0"/>
                        </a:rPr>
                        <a:t>získání dobrých vlastností</a:t>
                      </a:r>
                      <a:endParaRPr lang="cs-CZ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12,91%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latin typeface="Arial" pitchFamily="34" charset="0"/>
                          <a:cs typeface="Arial" pitchFamily="34" charset="0"/>
                        </a:rPr>
                        <a:t>zkušenost a sebeuplatnění</a:t>
                      </a:r>
                      <a:endParaRPr lang="cs-CZ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6,17%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latin typeface="Arial" pitchFamily="34" charset="0"/>
                          <a:cs typeface="Arial" pitchFamily="34" charset="0"/>
                        </a:rPr>
                        <a:t>ostatní</a:t>
                      </a:r>
                      <a:endParaRPr lang="cs-CZ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9,83%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latin typeface="Arial" pitchFamily="34" charset="0"/>
                          <a:cs typeface="Arial" pitchFamily="34" charset="0"/>
                        </a:rPr>
                        <a:t>neodpovědělo</a:t>
                      </a:r>
                      <a:endParaRPr lang="cs-CZ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Arial" pitchFamily="34" charset="0"/>
                          <a:cs typeface="Arial" pitchFamily="34" charset="0"/>
                        </a:rPr>
                        <a:t>24,28%</a:t>
                      </a:r>
                      <a:endParaRPr lang="cs-CZ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68952" cy="1080120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310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Největší </a:t>
            </a:r>
            <a:r>
              <a:rPr lang="cs-CZ" sz="3600" b="1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„zisk“ </a:t>
            </a:r>
            <a:r>
              <a:rPr lang="cs-CZ" sz="310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související </a:t>
            </a:r>
            <a:r>
              <a:rPr lang="cs-CZ" sz="310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se skutečností </a:t>
            </a:r>
            <a:r>
              <a:rPr lang="cs-CZ" sz="310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dlouhodobé péče </a:t>
            </a:r>
            <a:r>
              <a:rPr lang="cs-CZ" sz="310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o člena rodiny</a:t>
            </a:r>
            <a:endParaRPr lang="cs-CZ" sz="31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008112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Největší </a:t>
            </a:r>
            <a:r>
              <a:rPr lang="cs-CZ" sz="2800" b="1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„ztráta“ 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související se skutečností dlouhodobé péče o 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člena rodiny</a:t>
            </a:r>
            <a:endParaRPr lang="cs-CZ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95536" y="1484788"/>
          <a:ext cx="8229600" cy="496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0"/>
                <a:gridCol w="2468960"/>
              </a:tblGrid>
              <a:tr h="496855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kategorie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relativní četnost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6855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latin typeface="Arial" pitchFamily="34" charset="0"/>
                          <a:cs typeface="Arial" pitchFamily="34" charset="0"/>
                        </a:rPr>
                        <a:t>žádná ztráta</a:t>
                      </a:r>
                      <a:endParaRPr lang="cs-CZ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6,05%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6855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latin typeface="Arial" pitchFamily="34" charset="0"/>
                          <a:cs typeface="Arial" pitchFamily="34" charset="0"/>
                        </a:rPr>
                        <a:t>ztráta zaměstnání a finančních prostředků</a:t>
                      </a:r>
                      <a:endParaRPr lang="cs-CZ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8,22%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6855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latin typeface="Arial" pitchFamily="34" charset="0"/>
                          <a:cs typeface="Arial" pitchFamily="34" charset="0"/>
                        </a:rPr>
                        <a:t>žádné osobní volno, únava, vyčerpanost,…</a:t>
                      </a:r>
                      <a:endParaRPr lang="cs-CZ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Arial" pitchFamily="34" charset="0"/>
                          <a:cs typeface="Arial" pitchFamily="34" charset="0"/>
                        </a:rPr>
                        <a:t>41,44%</a:t>
                      </a:r>
                      <a:endParaRPr lang="cs-CZ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6855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latin typeface="Arial" pitchFamily="34" charset="0"/>
                          <a:cs typeface="Arial" pitchFamily="34" charset="0"/>
                        </a:rPr>
                        <a:t>ztráta a neuplatnění nabytého vzdělání</a:t>
                      </a:r>
                      <a:endParaRPr lang="cs-CZ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4,03%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6855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latin typeface="Arial" pitchFamily="34" charset="0"/>
                          <a:cs typeface="Arial" pitchFamily="34" charset="0"/>
                        </a:rPr>
                        <a:t>ztráta přátel, omezení společenských kontaktů</a:t>
                      </a:r>
                      <a:endParaRPr lang="cs-CZ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15,77%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6855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latin typeface="Arial" pitchFamily="34" charset="0"/>
                          <a:cs typeface="Arial" pitchFamily="34" charset="0"/>
                        </a:rPr>
                        <a:t>rozpad rodiny, manželství</a:t>
                      </a:r>
                      <a:endParaRPr lang="cs-CZ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5,03%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6855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latin typeface="Arial" pitchFamily="34" charset="0"/>
                          <a:cs typeface="Arial" pitchFamily="34" charset="0"/>
                        </a:rPr>
                        <a:t>ztráta „všeho“ – smysl života,…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2,68%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6855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latin typeface="Arial" pitchFamily="34" charset="0"/>
                          <a:cs typeface="Arial" pitchFamily="34" charset="0"/>
                        </a:rPr>
                        <a:t>ostatní</a:t>
                      </a:r>
                      <a:endParaRPr lang="cs-CZ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5,20%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6855">
                <a:tc>
                  <a:txBody>
                    <a:bodyPr/>
                    <a:lstStyle/>
                    <a:p>
                      <a:pPr algn="l"/>
                      <a:r>
                        <a:rPr lang="cs-CZ" b="1" dirty="0" smtClean="0">
                          <a:latin typeface="Arial" pitchFamily="34" charset="0"/>
                          <a:cs typeface="Arial" pitchFamily="34" charset="0"/>
                        </a:rPr>
                        <a:t>neodpovědělo</a:t>
                      </a:r>
                      <a:endParaRPr lang="cs-CZ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11,58%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660109700"/>
              </p:ext>
            </p:extLst>
          </p:nvPr>
        </p:nvGraphicFramePr>
        <p:xfrm>
          <a:off x="323528" y="188640"/>
          <a:ext cx="8363272" cy="51330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ástupný symbol pro obsah 5"/>
          <p:cNvSpPr txBox="1">
            <a:spLocks/>
          </p:cNvSpPr>
          <p:nvPr/>
        </p:nvSpPr>
        <p:spPr>
          <a:xfrm>
            <a:off x="179512" y="5373216"/>
            <a:ext cx="8964488" cy="129614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itchFamily="34" charset="0"/>
              </a:rPr>
              <a:t>Odposlechnuto: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itchFamily="34" charset="0"/>
              </a:rPr>
              <a:t>„Holky, já jsem</a:t>
            </a:r>
            <a:r>
              <a:rPr kumimoji="0" lang="cs-CZ" sz="20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itchFamily="34" charset="0"/>
              </a:rPr>
              <a:t>dnes tak unavená, celý víkend jsme byli na chatě, já jsem jak rozlámaná…“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	</a:t>
            </a:r>
            <a:r>
              <a:rPr lang="cs-CZ" sz="2000" i="1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	Z </a:t>
            </a:r>
            <a:r>
              <a:rPr kumimoji="0" lang="cs-CZ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ea typeface="+mn-ea"/>
                <a:cs typeface="Arial" pitchFamily="34" charset="0"/>
              </a:rPr>
              <a:t>rozhovoru na nejmenované katedře</a:t>
            </a:r>
            <a:r>
              <a:rPr kumimoji="0" lang="cs-CZ" sz="2000" i="1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cs-CZ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ea typeface="+mn-ea"/>
                <a:cs typeface="Arial" pitchFamily="34" charset="0"/>
              </a:rPr>
              <a:t>nejmenované fakulty</a:t>
            </a:r>
            <a:r>
              <a:rPr kumimoji="0" lang="cs-CZ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….</a:t>
            </a:r>
            <a:endParaRPr kumimoji="0" lang="cs-CZ" sz="2000" i="1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683568" y="1772817"/>
            <a:ext cx="7772400" cy="136815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		</a:t>
            </a:r>
            <a:r>
              <a:rPr lang="cs-CZ" sz="3200" dirty="0" smtClean="0">
                <a:solidFill>
                  <a:schemeClr val="tx1"/>
                </a:solidFill>
              </a:rPr>
              <a:t>Končíme </a:t>
            </a:r>
            <a:r>
              <a:rPr lang="cs-CZ" sz="3200" dirty="0" smtClean="0">
                <a:solidFill>
                  <a:schemeClr val="tx1"/>
                </a:solidFill>
              </a:rPr>
              <a:t>optimisticky??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685800" y="3429001"/>
            <a:ext cx="7772400" cy="1080119"/>
          </a:xfrm>
        </p:spPr>
        <p:txBody>
          <a:bodyPr>
            <a:normAutofit fontScale="85000" lnSpcReduction="10000"/>
          </a:bodyPr>
          <a:lstStyle/>
          <a:p>
            <a:endParaRPr lang="cs-CZ" dirty="0" smtClean="0"/>
          </a:p>
          <a:p>
            <a:r>
              <a:rPr lang="cs-CZ" sz="4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		aneb</a:t>
            </a:r>
            <a:r>
              <a:rPr lang="cs-CZ" sz="4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: kdo je to optimista?</a:t>
            </a:r>
            <a:endParaRPr lang="cs-CZ" sz="40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399119327"/>
              </p:ext>
            </p:extLst>
          </p:nvPr>
        </p:nvGraphicFramePr>
        <p:xfrm>
          <a:off x="323528" y="332656"/>
          <a:ext cx="856895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bdélník 4"/>
          <p:cNvSpPr/>
          <p:nvPr/>
        </p:nvSpPr>
        <p:spPr>
          <a:xfrm>
            <a:off x="323528" y="5085184"/>
            <a:ext cx="8424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800" dirty="0" smtClean="0">
                <a:cs typeface="Arial" pitchFamily="34" charset="0"/>
              </a:rPr>
              <a:t>Lze říci, že uvedený závěr </a:t>
            </a:r>
            <a:r>
              <a:rPr lang="cs-CZ" sz="2800" dirty="0" smtClean="0">
                <a:cs typeface="Arial" pitchFamily="34" charset="0"/>
              </a:rPr>
              <a:t>j</a:t>
            </a:r>
            <a:r>
              <a:rPr lang="cs-CZ" sz="2800" dirty="0" smtClean="0">
                <a:cs typeface="Arial" pitchFamily="34" charset="0"/>
              </a:rPr>
              <a:t>e pro fakt dlouhodobé péče o člena rodiny s těžkým zdravotním postižením naprosto signifikantní…</a:t>
            </a:r>
            <a:endParaRPr lang="cs-CZ" sz="28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7920880" cy="4873752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cs-CZ" sz="4400" dirty="0" smtClean="0"/>
          </a:p>
          <a:p>
            <a:pPr algn="r">
              <a:buNone/>
            </a:pPr>
            <a:endParaRPr lang="cs-CZ" sz="4400" dirty="0" smtClean="0"/>
          </a:p>
          <a:p>
            <a:pPr algn="r">
              <a:buNone/>
            </a:pPr>
            <a:r>
              <a:rPr lang="cs-CZ" sz="4400" b="1" dirty="0" smtClean="0"/>
              <a:t>Děkuji za pozornost</a:t>
            </a:r>
          </a:p>
          <a:p>
            <a:pPr algn="r"/>
            <a:endParaRPr lang="cs-CZ" dirty="0" smtClean="0"/>
          </a:p>
          <a:p>
            <a:pPr algn="r"/>
            <a:endParaRPr lang="cs-CZ" dirty="0" smtClean="0"/>
          </a:p>
          <a:p>
            <a:pPr algn="r"/>
            <a:endParaRPr lang="cs-CZ" dirty="0" smtClean="0"/>
          </a:p>
          <a:p>
            <a:pPr algn="r"/>
            <a:endParaRPr lang="cs-CZ" dirty="0" smtClean="0"/>
          </a:p>
          <a:p>
            <a:pPr algn="r">
              <a:buNone/>
            </a:pPr>
            <a:r>
              <a:rPr lang="cs-CZ" dirty="0" err="1" smtClean="0"/>
              <a:t>tomalova.petra</a:t>
            </a:r>
            <a:r>
              <a:rPr lang="cs-CZ" dirty="0" smtClean="0"/>
              <a:t>@seznam.</a:t>
            </a:r>
            <a:r>
              <a:rPr lang="cs-CZ" dirty="0" err="1" smtClean="0"/>
              <a:t>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052736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Východiska…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3657600" cy="4831432"/>
          </a:xfrm>
        </p:spPr>
        <p:txBody>
          <a:bodyPr>
            <a:normAutofit fontScale="62500" lnSpcReduction="20000"/>
          </a:bodyPr>
          <a:lstStyle/>
          <a:p>
            <a:r>
              <a:rPr lang="cs-CZ" sz="3800" b="1" dirty="0" smtClean="0">
                <a:cs typeface="Arial" pitchFamily="34" charset="0"/>
              </a:rPr>
              <a:t>Výzkum </a:t>
            </a:r>
            <a:r>
              <a:rPr lang="cs-CZ" sz="3800" b="1" dirty="0" smtClean="0">
                <a:cs typeface="Arial" pitchFamily="34" charset="0"/>
              </a:rPr>
              <a:t>GAČR </a:t>
            </a:r>
            <a:r>
              <a:rPr lang="cs-CZ" sz="3800" dirty="0" smtClean="0">
                <a:cs typeface="Arial" pitchFamily="34" charset="0"/>
              </a:rPr>
              <a:t>v letech 2009  - 2011</a:t>
            </a:r>
            <a:r>
              <a:rPr lang="cs-CZ" sz="3800" dirty="0" smtClean="0">
                <a:cs typeface="Arial" pitchFamily="34" charset="0"/>
              </a:rPr>
              <a:t>.</a:t>
            </a:r>
          </a:p>
          <a:p>
            <a:endParaRPr lang="cs-CZ" sz="3800" dirty="0" smtClean="0">
              <a:cs typeface="Arial" pitchFamily="34" charset="0"/>
            </a:endParaRPr>
          </a:p>
          <a:p>
            <a:r>
              <a:rPr lang="cs-CZ" sz="3800" dirty="0" smtClean="0">
                <a:cs typeface="Arial" pitchFamily="34" charset="0"/>
              </a:rPr>
              <a:t>Bylo </a:t>
            </a:r>
            <a:r>
              <a:rPr lang="cs-CZ" sz="3800" b="1" dirty="0" smtClean="0">
                <a:cs typeface="Arial" pitchFamily="34" charset="0"/>
              </a:rPr>
              <a:t>osloveno 1 084 respondentů </a:t>
            </a:r>
            <a:r>
              <a:rPr lang="cs-CZ" sz="3800" dirty="0" smtClean="0">
                <a:cs typeface="Arial" pitchFamily="34" charset="0"/>
              </a:rPr>
              <a:t>pečujících o člena rodiny ve III. a IV. stupni závislosti na </a:t>
            </a:r>
            <a:r>
              <a:rPr lang="cs-CZ" sz="3800" dirty="0" smtClean="0">
                <a:cs typeface="Arial" pitchFamily="34" charset="0"/>
              </a:rPr>
              <a:t>péči</a:t>
            </a:r>
          </a:p>
          <a:p>
            <a:endParaRPr lang="cs-CZ" sz="3800" dirty="0" smtClean="0">
              <a:cs typeface="Arial" pitchFamily="34" charset="0"/>
            </a:endParaRPr>
          </a:p>
          <a:p>
            <a:r>
              <a:rPr lang="cs-CZ" sz="3800" dirty="0" smtClean="0">
                <a:cs typeface="Arial" pitchFamily="34" charset="0"/>
              </a:rPr>
              <a:t>Získány </a:t>
            </a:r>
            <a:r>
              <a:rPr lang="cs-CZ" sz="3800" b="1" dirty="0" smtClean="0">
                <a:cs typeface="Arial" pitchFamily="34" charset="0"/>
              </a:rPr>
              <a:t>odpovědi 519 respondentů</a:t>
            </a:r>
            <a:r>
              <a:rPr lang="cs-CZ" sz="3800" dirty="0" smtClean="0">
                <a:cs typeface="Arial" pitchFamily="34" charset="0"/>
              </a:rPr>
              <a:t>; z toho 440 žen a 79 mužů. </a:t>
            </a:r>
          </a:p>
          <a:p>
            <a:endParaRPr lang="cs-CZ" b="1" dirty="0" smtClean="0">
              <a:solidFill>
                <a:srgbClr val="FF0000"/>
              </a:solidFill>
            </a:endParaRPr>
          </a:p>
          <a:p>
            <a:endParaRPr lang="cs-CZ" b="1" dirty="0" smtClean="0">
              <a:solidFill>
                <a:srgbClr val="FF0000"/>
              </a:solidFill>
            </a:endParaRPr>
          </a:p>
          <a:p>
            <a:endParaRPr lang="cs-CZ" b="1" dirty="0" smtClean="0">
              <a:solidFill>
                <a:srgbClr val="FF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499992" y="1340768"/>
            <a:ext cx="3744416" cy="4831432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ct val="30000"/>
              </a:spcAft>
            </a:pPr>
            <a:r>
              <a:rPr lang="cs-CZ" sz="4000" b="1" dirty="0" smtClean="0">
                <a:cs typeface="Arial" pitchFamily="34" charset="0"/>
              </a:rPr>
              <a:t>Cíl:</a:t>
            </a:r>
            <a:r>
              <a:rPr lang="cs-CZ" sz="4000" dirty="0" smtClean="0">
                <a:cs typeface="Arial" pitchFamily="34" charset="0"/>
              </a:rPr>
              <a:t>  přinést nové a dosud nezjištěné údaje o situaci těchto osob v indikované oblasti. </a:t>
            </a:r>
          </a:p>
          <a:p>
            <a:pPr>
              <a:spcAft>
                <a:spcPct val="30000"/>
              </a:spcAft>
            </a:pPr>
            <a:r>
              <a:rPr lang="cs-CZ" sz="4000" b="1" dirty="0" smtClean="0">
                <a:cs typeface="Arial" pitchFamily="34" charset="0"/>
              </a:rPr>
              <a:t>Premisa:</a:t>
            </a:r>
            <a:r>
              <a:rPr lang="cs-CZ" sz="4000" dirty="0" smtClean="0">
                <a:cs typeface="Arial" pitchFamily="34" charset="0"/>
              </a:rPr>
              <a:t>  dlouhodobá péče (deset, ale i dvacet a více let) </a:t>
            </a:r>
            <a:r>
              <a:rPr lang="cs-CZ" sz="4000" dirty="0" smtClean="0">
                <a:cs typeface="Arial" pitchFamily="34" charset="0"/>
              </a:rPr>
              <a:t>znamená </a:t>
            </a:r>
            <a:r>
              <a:rPr lang="cs-CZ" sz="4000" dirty="0" smtClean="0">
                <a:cs typeface="Arial" pitchFamily="34" charset="0"/>
              </a:rPr>
              <a:t>výrazné  znevýhodnění (či přímo ireverzibilní exkluzi) v kvalitě života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55576" y="274638"/>
            <a:ext cx="3096344" cy="1066130"/>
          </a:xfrm>
        </p:spPr>
        <p:txBody>
          <a:bodyPr>
            <a:normAutofit/>
          </a:bodyPr>
          <a:lstStyle/>
          <a:p>
            <a:r>
              <a:rPr lang="cs-CZ" b="1" dirty="0" smtClean="0"/>
              <a:t>Výběrové</a:t>
            </a:r>
            <a:br>
              <a:rPr lang="cs-CZ" b="1" dirty="0" smtClean="0"/>
            </a:br>
            <a:r>
              <a:rPr lang="cs-CZ" b="1" dirty="0" smtClean="0"/>
              <a:t> informace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659647455"/>
              </p:ext>
            </p:extLst>
          </p:nvPr>
        </p:nvGraphicFramePr>
        <p:xfrm>
          <a:off x="0" y="1700808"/>
          <a:ext cx="440283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Zástupný symbol pro obsah 8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xmlns="" val="718781343"/>
              </p:ext>
            </p:extLst>
          </p:nvPr>
        </p:nvGraphicFramePr>
        <p:xfrm>
          <a:off x="4499992" y="404664"/>
          <a:ext cx="4644008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cs-CZ" b="1" dirty="0" smtClean="0"/>
              <a:t>Kdo nejvíce pečuje?</a:t>
            </a:r>
            <a:endParaRPr lang="cs-CZ" b="1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159493854"/>
              </p:ext>
            </p:extLst>
          </p:nvPr>
        </p:nvGraphicFramePr>
        <p:xfrm>
          <a:off x="457200" y="1196752"/>
          <a:ext cx="8291264" cy="5277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Zástupný symbol pro obsah 20"/>
          <p:cNvGraphicFramePr>
            <a:graphicFrameLocks noGrp="1"/>
          </p:cNvGraphicFramePr>
          <p:nvPr>
            <p:ph sz="half" idx="1"/>
          </p:nvPr>
        </p:nvGraphicFramePr>
        <p:xfrm>
          <a:off x="4499992" y="3573016"/>
          <a:ext cx="4464496" cy="2967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3431"/>
                <a:gridCol w="2381065"/>
              </a:tblGrid>
              <a:tr h="225025">
                <a:tc gridSpan="2"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Délka péče o člena rodiny</a:t>
                      </a:r>
                      <a:endParaRPr lang="cs-CZ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177" marR="1081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Kategorie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177" marR="1081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Relativní četnost %</a:t>
                      </a:r>
                    </a:p>
                  </a:txBody>
                  <a:tcPr marL="108177" marR="1081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do 5</a:t>
                      </a:r>
                      <a:r>
                        <a:rPr lang="cs-CZ" baseline="0" dirty="0" smtClean="0">
                          <a:latin typeface="Arial" pitchFamily="34" charset="0"/>
                          <a:cs typeface="Arial" pitchFamily="34" charset="0"/>
                        </a:rPr>
                        <a:t> let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177" marR="1081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                     29,1%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177" marR="1081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do 15 let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177" marR="1081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latin typeface="Arial" pitchFamily="34" charset="0"/>
                          <a:cs typeface="Arial" pitchFamily="34" charset="0"/>
                        </a:rPr>
                        <a:t>                     </a:t>
                      </a:r>
                      <a:r>
                        <a:rPr lang="cs-CZ" b="1" dirty="0" smtClean="0">
                          <a:latin typeface="Arial" pitchFamily="34" charset="0"/>
                          <a:cs typeface="Arial" pitchFamily="34" charset="0"/>
                        </a:rPr>
                        <a:t>41,0</a:t>
                      </a:r>
                      <a:r>
                        <a:rPr lang="cs-CZ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b="1" dirty="0" smtClean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cs-CZ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177" marR="1081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do 25 let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177" marR="1081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                     </a:t>
                      </a:r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19,7 %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177" marR="1081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043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více</a:t>
                      </a:r>
                      <a:r>
                        <a:rPr lang="cs-CZ" baseline="0" dirty="0" smtClean="0">
                          <a:latin typeface="Arial" pitchFamily="34" charset="0"/>
                          <a:cs typeface="Arial" pitchFamily="34" charset="0"/>
                        </a:rPr>
                        <a:t> let</a:t>
                      </a:r>
                      <a:endParaRPr lang="cs-CZ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177" marR="1081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                       </a:t>
                      </a:r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8,9 %</a:t>
                      </a:r>
                      <a:endParaRPr lang="cs-CZ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177" marR="1081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neodpovědělo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177" marR="1081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                       </a:t>
                      </a:r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1,3 %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177" marR="1081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041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celkem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177" marR="1081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                      </a:t>
                      </a:r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100 %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177" marR="1081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9" name="Zástupný symbol pro obsah 18"/>
          <p:cNvGraphicFramePr>
            <a:graphicFrameLocks noGrp="1"/>
          </p:cNvGraphicFramePr>
          <p:nvPr>
            <p:ph sz="half" idx="4294967295"/>
          </p:nvPr>
        </p:nvGraphicFramePr>
        <p:xfrm>
          <a:off x="4499992" y="764704"/>
          <a:ext cx="4248472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791"/>
                <a:gridCol w="2368681"/>
              </a:tblGrid>
              <a:tr h="602832">
                <a:tc gridSpan="2"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Stupeň postižení člena rodiny respondenta</a:t>
                      </a:r>
                      <a:endParaRPr lang="cs-CZ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53271" marR="1532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4447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Kategorie</a:t>
                      </a:r>
                      <a:endParaRPr lang="cs-CZ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53271" marR="1532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Relativní četnost %</a:t>
                      </a:r>
                      <a:endParaRPr lang="cs-CZ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53271" marR="1532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47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III. stupeň</a:t>
                      </a:r>
                      <a:endParaRPr lang="cs-CZ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53271" marR="1532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40,8 %</a:t>
                      </a:r>
                      <a:endParaRPr lang="cs-CZ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53271" marR="1532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47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IV. stupeň</a:t>
                      </a:r>
                      <a:endParaRPr lang="cs-CZ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53271" marR="1532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  </a:t>
                      </a:r>
                      <a:r>
                        <a:rPr lang="cs-CZ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54,7 %</a:t>
                      </a:r>
                      <a:endParaRPr lang="cs-CZ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53271" marR="1532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47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neodpovědělo</a:t>
                      </a:r>
                      <a:endParaRPr lang="cs-CZ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53271" marR="1532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  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4,4 %</a:t>
                      </a:r>
                      <a:endParaRPr lang="cs-CZ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53271" marR="1532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47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celkem</a:t>
                      </a:r>
                      <a:endParaRPr lang="cs-CZ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53271" marR="1532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 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100 %</a:t>
                      </a:r>
                      <a:endParaRPr lang="cs-CZ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53271" marR="1532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23528" y="2996952"/>
          <a:ext cx="4032448" cy="2949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377"/>
                <a:gridCol w="2148071"/>
              </a:tblGrid>
              <a:tr h="370840">
                <a:tc gridSpan="2">
                  <a:txBody>
                    <a:bodyPr/>
                    <a:lstStyle/>
                    <a:p>
                      <a:r>
                        <a:rPr kumimoji="0" lang="cs-CZ" sz="18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Vztah k osobě, o níž je pečováno</a:t>
                      </a:r>
                      <a:endParaRPr lang="cs-CZ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460" marR="854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1376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Kategorie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460" marR="854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Relativní četnost %</a:t>
                      </a:r>
                    </a:p>
                  </a:txBody>
                  <a:tcPr marL="85460" marR="854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6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dítě</a:t>
                      </a:r>
                      <a:endParaRPr lang="cs-CZ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45,5 %</a:t>
                      </a:r>
                      <a:endParaRPr lang="cs-CZ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rodič</a:t>
                      </a:r>
                      <a:endParaRPr lang="cs-CZ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29,3 %</a:t>
                      </a:r>
                      <a:endParaRPr lang="cs-CZ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sourozenec</a:t>
                      </a:r>
                      <a:endParaRPr lang="cs-CZ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2,9 %</a:t>
                      </a:r>
                      <a:endParaRPr lang="cs-CZ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5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jiný příbuzný</a:t>
                      </a:r>
                      <a:endParaRPr lang="cs-CZ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21,0 %</a:t>
                      </a:r>
                      <a:endParaRPr lang="cs-CZ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není příbuzný</a:t>
                      </a:r>
                      <a:endParaRPr lang="cs-CZ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0,6 %</a:t>
                      </a:r>
                      <a:endParaRPr lang="cs-CZ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neodpovědělo</a:t>
                      </a:r>
                      <a:endParaRPr lang="cs-CZ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0,8 %</a:t>
                      </a:r>
                      <a:endParaRPr lang="cs-CZ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celkem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460" marR="854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</a:t>
                      </a:r>
                      <a:r>
                        <a:rPr lang="cs-CZ" sz="18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cs-CZ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cs-CZ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Nadpis 2"/>
          <p:cNvSpPr>
            <a:spLocks noGrp="1"/>
          </p:cNvSpPr>
          <p:nvPr>
            <p:ph type="title"/>
          </p:nvPr>
        </p:nvSpPr>
        <p:spPr>
          <a:xfrm>
            <a:off x="1115616" y="188640"/>
            <a:ext cx="3240360" cy="187220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Člen rodiny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cs-CZ" b="1" dirty="0" smtClean="0"/>
              <a:t>Pracovní uplatnění…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4257327737"/>
              </p:ext>
            </p:extLst>
          </p:nvPr>
        </p:nvGraphicFramePr>
        <p:xfrm>
          <a:off x="179512" y="1124744"/>
          <a:ext cx="849694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136904" cy="1052736"/>
          </a:xfrm>
        </p:spPr>
        <p:txBody>
          <a:bodyPr>
            <a:normAutofit fontScale="90000"/>
          </a:bodyPr>
          <a:lstStyle/>
          <a:p>
            <a:r>
              <a:rPr lang="cs-CZ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Obecné pohledy na základní </a:t>
            </a:r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prvky utvářející </a:t>
            </a:r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vztahy k sobě a okolí: </a:t>
            </a:r>
            <a:endParaRPr lang="cs-CZ" b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661832804"/>
              </p:ext>
            </p:extLst>
          </p:nvPr>
        </p:nvGraphicFramePr>
        <p:xfrm>
          <a:off x="457200" y="1268760"/>
          <a:ext cx="8291264" cy="5205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496944" cy="49006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Arial" pitchFamily="34" charset="0"/>
              </a:rPr>
              <a:t>Mapování aktuálního stavu „životní“ </a:t>
            </a:r>
            <a:r>
              <a:rPr lang="cs-CZ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Arial" pitchFamily="34" charset="0"/>
              </a:rPr>
              <a:t>pohody</a:t>
            </a:r>
            <a:endParaRPr lang="cs-CZ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379756098"/>
              </p:ext>
            </p:extLst>
          </p:nvPr>
        </p:nvGraphicFramePr>
        <p:xfrm>
          <a:off x="457200" y="1052736"/>
          <a:ext cx="8291264" cy="5421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424936" cy="63408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Mapování aktuálního stavu „životní“ pohody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455414121"/>
              </p:ext>
            </p:extLst>
          </p:nvPr>
        </p:nvGraphicFramePr>
        <p:xfrm>
          <a:off x="457200" y="1196752"/>
          <a:ext cx="8291264" cy="5277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1674</TotalTime>
  <Words>456</Words>
  <Application>Microsoft Office PowerPoint</Application>
  <PresentationFormat>Předvádění na obrazovce (4:3)</PresentationFormat>
  <Paragraphs>141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Arkýř</vt:lpstr>
      <vt:lpstr>Společnost  a pečující osoby</vt:lpstr>
      <vt:lpstr>Východiska…</vt:lpstr>
      <vt:lpstr>Výběrové  informace</vt:lpstr>
      <vt:lpstr>Kdo nejvíce pečuje?</vt:lpstr>
      <vt:lpstr>Člen rodiny</vt:lpstr>
      <vt:lpstr>Pracovní uplatnění…</vt:lpstr>
      <vt:lpstr> Obecné pohledy na základní prvky utvářející vztahy k sobě a okolí: </vt:lpstr>
      <vt:lpstr>Mapování aktuálního stavu „životní“ pohody</vt:lpstr>
      <vt:lpstr>Mapování aktuálního stavu „životní“ pohody</vt:lpstr>
      <vt:lpstr>Hodnocení aktuálního stavu –  s přihlédnutím k faktoru péče</vt:lpstr>
      <vt:lpstr>Co se změnilo od doby,  kdy jsem začal pečovat</vt:lpstr>
      <vt:lpstr>Co se změnilo od doby,  kdy jsem začal pečovat</vt:lpstr>
      <vt:lpstr>Snímek 13</vt:lpstr>
      <vt:lpstr> Největší „zisk“ související se skutečností dlouhodobé péče o člena rodiny</vt:lpstr>
      <vt:lpstr>Největší „ztráta“ související se skutečností dlouhodobé péče o člena rodiny</vt:lpstr>
      <vt:lpstr>Snímek 16</vt:lpstr>
      <vt:lpstr>  Končíme optimisticky??</vt:lpstr>
      <vt:lpstr>Snímek 18</vt:lpstr>
      <vt:lpstr>Snímek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Společnost  a pečující osoby</dc:title>
  <dc:creator>Kremil</dc:creator>
  <cp:lastModifiedBy>Kremil</cp:lastModifiedBy>
  <cp:revision>34</cp:revision>
  <dcterms:created xsi:type="dcterms:W3CDTF">2014-11-04T15:07:49Z</dcterms:created>
  <dcterms:modified xsi:type="dcterms:W3CDTF">2014-11-05T19:02:24Z</dcterms:modified>
</cp:coreProperties>
</file>